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655" r:id="rId2"/>
    <p:sldId id="293" r:id="rId3"/>
    <p:sldId id="308" r:id="rId4"/>
    <p:sldId id="411" r:id="rId5"/>
    <p:sldId id="412" r:id="rId6"/>
    <p:sldId id="413" r:id="rId7"/>
    <p:sldId id="313" r:id="rId8"/>
    <p:sldId id="623" r:id="rId9"/>
    <p:sldId id="321" r:id="rId10"/>
    <p:sldId id="648" r:id="rId11"/>
    <p:sldId id="328" r:id="rId12"/>
    <p:sldId id="649" r:id="rId13"/>
    <p:sldId id="311" r:id="rId14"/>
    <p:sldId id="40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C0F1"/>
    <a:srgbClr val="2A90D0"/>
    <a:srgbClr val="4C0C5F"/>
    <a:srgbClr val="2E90D0"/>
    <a:srgbClr val="FFFFFF"/>
    <a:srgbClr val="EDD1E1"/>
    <a:srgbClr val="333333"/>
    <a:srgbClr val="9E1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52" autoAdjust="0"/>
    <p:restoredTop sz="85170" autoAdjust="0"/>
  </p:normalViewPr>
  <p:slideViewPr>
    <p:cSldViewPr snapToGrid="0" showGuides="1">
      <p:cViewPr varScale="1">
        <p:scale>
          <a:sx n="104" d="100"/>
          <a:sy n="104" d="100"/>
        </p:scale>
        <p:origin x="10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081BA-132E-42C6-8340-498EB3EDDE2A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9C96A-C3F2-48DB-80B6-84EB5C3CE1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033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Den enkelte kunde ér i centrum </a:t>
            </a:r>
          </a:p>
          <a:p>
            <a:pPr lvl="1"/>
            <a:r>
              <a:rPr lang="da-DK" dirty="0"/>
              <a:t>--- kan frit vælge mellem kanaler</a:t>
            </a:r>
          </a:p>
          <a:p>
            <a:pPr lvl="1"/>
            <a:r>
              <a:rPr lang="da-DK" dirty="0"/>
              <a:t>--- kan skifte kanal uden at blive glemt</a:t>
            </a:r>
          </a:p>
          <a:p>
            <a:pPr lvl="1"/>
            <a:r>
              <a:rPr lang="da-DK" dirty="0"/>
              <a:t>--- deler data og får noget igen</a:t>
            </a:r>
          </a:p>
          <a:p>
            <a:r>
              <a:rPr lang="da-DK" dirty="0"/>
              <a:t>Data opsamles systematisk, når kunden interagerer med </a:t>
            </a:r>
            <a:r>
              <a:rPr lang="da-DK" dirty="0" err="1"/>
              <a:t>brandet</a:t>
            </a:r>
            <a:endParaRPr lang="da-DK" dirty="0"/>
          </a:p>
          <a:p>
            <a:r>
              <a:rPr lang="da-DK" dirty="0"/>
              <a:t>Data på hver enkelt kunde anvendes, når det giver mening for </a:t>
            </a:r>
            <a:r>
              <a:rPr lang="da-DK" i="1" dirty="0"/>
              <a:t>relationen</a:t>
            </a:r>
          </a:p>
          <a:p>
            <a:r>
              <a:rPr lang="da-DK" dirty="0"/>
              <a:t>Data udveksles frit mellem alle kanaler</a:t>
            </a:r>
          </a:p>
          <a:p>
            <a:r>
              <a:rPr lang="da-DK" dirty="0"/>
              <a:t>Hver kanal bliver anvendt på egne præmisser</a:t>
            </a:r>
          </a:p>
          <a:p>
            <a:pPr lvl="1"/>
            <a:r>
              <a:rPr lang="da-DK" dirty="0"/>
              <a:t>--- </a:t>
            </a:r>
            <a:r>
              <a:rPr lang="da-DK" dirty="0" err="1"/>
              <a:t>Paid</a:t>
            </a:r>
            <a:r>
              <a:rPr lang="da-DK" dirty="0"/>
              <a:t>, </a:t>
            </a:r>
            <a:r>
              <a:rPr lang="da-DK" dirty="0" err="1"/>
              <a:t>Owned</a:t>
            </a:r>
            <a:r>
              <a:rPr lang="da-DK" dirty="0"/>
              <a:t>, </a:t>
            </a:r>
            <a:r>
              <a:rPr lang="da-DK" dirty="0" err="1"/>
              <a:t>Earned</a:t>
            </a:r>
            <a:endParaRPr lang="da-DK" dirty="0"/>
          </a:p>
          <a:p>
            <a:pPr lvl="1"/>
            <a:r>
              <a:rPr lang="da-DK" dirty="0"/>
              <a:t>--- </a:t>
            </a:r>
            <a:r>
              <a:rPr lang="da-DK" dirty="0" err="1"/>
              <a:t>Pull</a:t>
            </a:r>
            <a:r>
              <a:rPr lang="da-DK" dirty="0"/>
              <a:t> og Push</a:t>
            </a:r>
          </a:p>
          <a:p>
            <a:pPr lvl="1"/>
            <a:r>
              <a:rPr lang="da-DK" dirty="0"/>
              <a:t>--- Salg og service</a:t>
            </a:r>
          </a:p>
          <a:p>
            <a:r>
              <a:rPr lang="da-DK" dirty="0"/>
              <a:t>Der er fælles målsætninger på tværs af virksomheden</a:t>
            </a:r>
          </a:p>
          <a:p>
            <a:endParaRPr lang="da-DK" dirty="0"/>
          </a:p>
          <a:p>
            <a:r>
              <a:rPr lang="da-DK" dirty="0"/>
              <a:t>”Kunden</a:t>
            </a:r>
            <a:r>
              <a:rPr lang="da-DK" baseline="0" dirty="0"/>
              <a:t> har altid været i centrum” – det nye er, at ALLE kanaler er integreret. </a:t>
            </a:r>
          </a:p>
          <a:p>
            <a:r>
              <a:rPr lang="da-DK" baseline="0" dirty="0"/>
              <a:t>Forretningsmæssigt har kunden altid været i centrum – men ikke ”teknologisk”</a:t>
            </a:r>
          </a:p>
          <a:p>
            <a:r>
              <a:rPr lang="da-DK" dirty="0"/>
              <a:t>Ford T – produktionen i centrum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8728E-21FC-4683-A37F-9263841FE4C0}" type="slidenum">
              <a:rPr lang="da-DK" smtClean="0">
                <a:solidFill>
                  <a:prstClr val="black"/>
                </a:solidFill>
              </a:rPr>
              <a:pPr/>
              <a:t>2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85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Permission- og kundevolumen</a:t>
            </a:r>
          </a:p>
          <a:p>
            <a:pPr lvl="1"/>
            <a:r>
              <a:rPr lang="da-DK" sz="1800" dirty="0"/>
              <a:t>Jo flere kunder vi kan nå direkte, desto større samlet effekt</a:t>
            </a:r>
            <a:endParaRPr lang="da-DK" dirty="0"/>
          </a:p>
          <a:p>
            <a:r>
              <a:rPr lang="da-DK" dirty="0"/>
              <a:t>Dataindsamling</a:t>
            </a:r>
          </a:p>
          <a:p>
            <a:pPr lvl="1"/>
            <a:r>
              <a:rPr lang="da-DK" sz="1800" dirty="0"/>
              <a:t>Så vi har detaljerede oplysninger om hvert individ</a:t>
            </a:r>
            <a:endParaRPr lang="da-DK" dirty="0"/>
          </a:p>
          <a:p>
            <a:r>
              <a:rPr lang="da-DK" dirty="0"/>
              <a:t>Kommunikation</a:t>
            </a:r>
          </a:p>
          <a:p>
            <a:pPr lvl="1"/>
            <a:r>
              <a:rPr lang="da-DK" sz="1800" dirty="0"/>
              <a:t>Så vi strikker det rigtige budskab sammen, til den rigtige kunde på det rigtige tidspunkt</a:t>
            </a:r>
          </a:p>
          <a:p>
            <a:r>
              <a:rPr lang="da-DK" dirty="0"/>
              <a:t>Viden og indsigt (data </a:t>
            </a:r>
            <a:r>
              <a:rPr lang="da-DK" dirty="0" err="1"/>
              <a:t>mining</a:t>
            </a:r>
            <a:r>
              <a:rPr lang="da-DK" dirty="0"/>
              <a:t>)</a:t>
            </a:r>
          </a:p>
          <a:p>
            <a:pPr lvl="1"/>
            <a:r>
              <a:rPr lang="da-DK" sz="1800" dirty="0"/>
              <a:t>Så vi ved, hvilken adfærd vi skal motivere eller forebygge</a:t>
            </a:r>
          </a:p>
          <a:p>
            <a:r>
              <a:rPr lang="da-DK" dirty="0"/>
              <a:t>Måling og effekt</a:t>
            </a:r>
          </a:p>
          <a:p>
            <a:pPr lvl="1"/>
            <a:r>
              <a:rPr lang="da-DK" sz="1800" dirty="0"/>
              <a:t>Så vi måler effekten på de rigtige parametre</a:t>
            </a:r>
            <a:endParaRPr lang="da-DK" dirty="0"/>
          </a:p>
          <a:p>
            <a:r>
              <a:rPr lang="da-DK" dirty="0"/>
              <a:t>Organisering</a:t>
            </a:r>
          </a:p>
          <a:p>
            <a:pPr lvl="1"/>
            <a:r>
              <a:rPr lang="da-DK" sz="1800" dirty="0"/>
              <a:t>Organisation- og incitaments-strukturer skal understøtte og </a:t>
            </a:r>
            <a:r>
              <a:rPr lang="da-DK" sz="1800" dirty="0" err="1"/>
              <a:t>facilitere</a:t>
            </a:r>
            <a:r>
              <a:rPr lang="da-DK" sz="1800" dirty="0"/>
              <a:t> </a:t>
            </a:r>
            <a:r>
              <a:rPr lang="da-DK" sz="1800" dirty="0" err="1"/>
              <a:t>omni</a:t>
            </a:r>
            <a:r>
              <a:rPr lang="da-DK" sz="1800" dirty="0"/>
              <a:t> channel</a:t>
            </a:r>
          </a:p>
          <a:p>
            <a:endParaRPr lang="da-DK" dirty="0"/>
          </a:p>
          <a:p>
            <a:r>
              <a:rPr lang="da-DK" dirty="0"/>
              <a:t>Modellen er ikke</a:t>
            </a:r>
            <a:r>
              <a:rPr lang="da-DK" baseline="0" dirty="0"/>
              <a:t> en proces-model – dvs. der er ikke nogen implicit rækkefølge på disciplinerne.</a:t>
            </a:r>
          </a:p>
          <a:p>
            <a:endParaRPr lang="da-DK" dirty="0"/>
          </a:p>
          <a:p>
            <a:r>
              <a:rPr lang="da-DK" dirty="0"/>
              <a:t>SERVICE-PRODUKTUDVIKLING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8728E-21FC-4683-A37F-9263841FE4C0}" type="slidenum">
              <a:rPr lang="da-DK" smtClean="0">
                <a:solidFill>
                  <a:srgbClr val="000000"/>
                </a:solidFill>
              </a:rPr>
              <a:pPr/>
              <a:t>5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11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Permission- og kundevolumen</a:t>
            </a:r>
          </a:p>
          <a:p>
            <a:pPr lvl="1"/>
            <a:r>
              <a:rPr lang="da-DK" sz="1800" dirty="0"/>
              <a:t>Jo flere kunder vi kan nå direkte, desto større samlet effekt</a:t>
            </a:r>
            <a:endParaRPr lang="da-DK" dirty="0"/>
          </a:p>
          <a:p>
            <a:r>
              <a:rPr lang="da-DK" dirty="0"/>
              <a:t>Dataindsamling</a:t>
            </a:r>
          </a:p>
          <a:p>
            <a:pPr lvl="1"/>
            <a:r>
              <a:rPr lang="da-DK" sz="1800" dirty="0"/>
              <a:t>Så vi har detaljerede oplysninger om hvert individ</a:t>
            </a:r>
            <a:endParaRPr lang="da-DK" dirty="0"/>
          </a:p>
          <a:p>
            <a:r>
              <a:rPr lang="da-DK" dirty="0"/>
              <a:t>Kommunikation</a:t>
            </a:r>
          </a:p>
          <a:p>
            <a:pPr lvl="1"/>
            <a:r>
              <a:rPr lang="da-DK" sz="1800" dirty="0"/>
              <a:t>Så vi strikker det rigtige budskab sammen, til den rigtige kunde på det rigtige tidspunkt</a:t>
            </a:r>
          </a:p>
          <a:p>
            <a:r>
              <a:rPr lang="da-DK" dirty="0"/>
              <a:t>Viden og indsigt (data </a:t>
            </a:r>
            <a:r>
              <a:rPr lang="da-DK" dirty="0" err="1"/>
              <a:t>mining</a:t>
            </a:r>
            <a:r>
              <a:rPr lang="da-DK" dirty="0"/>
              <a:t>)</a:t>
            </a:r>
          </a:p>
          <a:p>
            <a:pPr lvl="1"/>
            <a:r>
              <a:rPr lang="da-DK" sz="1800" dirty="0"/>
              <a:t>Så vi ved, hvilken adfærd vi skal motivere eller forebygge</a:t>
            </a:r>
          </a:p>
          <a:p>
            <a:r>
              <a:rPr lang="da-DK" dirty="0"/>
              <a:t>Måling og effekt</a:t>
            </a:r>
          </a:p>
          <a:p>
            <a:pPr lvl="1"/>
            <a:r>
              <a:rPr lang="da-DK" sz="1800" dirty="0"/>
              <a:t>Så vi måler effekten på de rigtige parametre</a:t>
            </a:r>
            <a:endParaRPr lang="da-DK" dirty="0"/>
          </a:p>
          <a:p>
            <a:r>
              <a:rPr lang="da-DK" dirty="0"/>
              <a:t>Organisering</a:t>
            </a:r>
          </a:p>
          <a:p>
            <a:pPr lvl="1"/>
            <a:r>
              <a:rPr lang="da-DK" sz="1800" dirty="0"/>
              <a:t>Organisation- og incitaments-strukturer skal understøtte og </a:t>
            </a:r>
            <a:r>
              <a:rPr lang="da-DK" sz="1800" dirty="0" err="1"/>
              <a:t>facilitere</a:t>
            </a:r>
            <a:r>
              <a:rPr lang="da-DK" sz="1800" dirty="0"/>
              <a:t> </a:t>
            </a:r>
            <a:r>
              <a:rPr lang="da-DK" sz="1800" dirty="0" err="1"/>
              <a:t>omni</a:t>
            </a:r>
            <a:r>
              <a:rPr lang="da-DK" sz="1800" dirty="0"/>
              <a:t> channel</a:t>
            </a:r>
          </a:p>
          <a:p>
            <a:endParaRPr lang="da-DK" dirty="0"/>
          </a:p>
          <a:p>
            <a:r>
              <a:rPr lang="da-DK" dirty="0"/>
              <a:t>Modellen er ikke</a:t>
            </a:r>
            <a:r>
              <a:rPr lang="da-DK" baseline="0" dirty="0"/>
              <a:t> en proces-model – dvs. der er ikke nogen implicit rækkefølge på disciplinerne.</a:t>
            </a:r>
          </a:p>
          <a:p>
            <a:endParaRPr lang="da-DK" dirty="0"/>
          </a:p>
          <a:p>
            <a:r>
              <a:rPr lang="da-DK" dirty="0"/>
              <a:t>SERVICE-PRODUKTUDVIKLING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8728E-21FC-4683-A37F-9263841FE4C0}" type="slidenum">
              <a:rPr lang="da-DK" smtClean="0"/>
              <a:pPr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4586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Husk kreativiteten / nichen  / </a:t>
            </a:r>
            <a:r>
              <a:rPr lang="da-DK" dirty="0" err="1"/>
              <a:t>storytelling</a:t>
            </a:r>
            <a:r>
              <a:rPr lang="da-DK" dirty="0"/>
              <a:t> / </a:t>
            </a:r>
            <a:r>
              <a:rPr lang="da-DK" dirty="0" err="1"/>
              <a:t>pathos</a:t>
            </a:r>
            <a:endParaRPr lang="da-DK" dirty="0"/>
          </a:p>
          <a:p>
            <a:r>
              <a:rPr lang="da-DK" dirty="0"/>
              <a:t>Kombinér kampagner og 1:1 kommunikation</a:t>
            </a:r>
          </a:p>
          <a:p>
            <a:r>
              <a:rPr lang="da-DK" dirty="0"/>
              <a:t>Segmenter og personaliser kampagnerne i videst mulige omfang</a:t>
            </a:r>
          </a:p>
          <a:p>
            <a:r>
              <a:rPr lang="da-DK" dirty="0"/>
              <a:t>Lav MANGE automation flows HURTIGT</a:t>
            </a:r>
          </a:p>
          <a:p>
            <a:r>
              <a:rPr lang="da-DK" dirty="0"/>
              <a:t>Udnyt AI til at skalere hurtigere og til at øge præcisionen af både anbefalet indhold, produkter og ikke mindst timing</a:t>
            </a:r>
          </a:p>
          <a:p>
            <a:r>
              <a:rPr lang="da-DK" dirty="0"/>
              <a:t>Husk at tænke på tværs af kanaler – ikke mindst </a:t>
            </a:r>
            <a:r>
              <a:rPr lang="da-DK" dirty="0" err="1"/>
              <a:t>owned</a:t>
            </a:r>
            <a:r>
              <a:rPr lang="da-DK" dirty="0"/>
              <a:t> / </a:t>
            </a:r>
            <a:r>
              <a:rPr lang="da-DK" dirty="0" err="1"/>
              <a:t>paid</a:t>
            </a:r>
            <a:r>
              <a:rPr lang="da-DK" dirty="0"/>
              <a:t> media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86AFD-AD65-2F4A-AAF1-D457B1EA8574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9404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Ét kasseapparat - én </a:t>
            </a:r>
            <a:r>
              <a:rPr lang="da-DK" dirty="0" err="1"/>
              <a:t>supply</a:t>
            </a:r>
            <a:r>
              <a:rPr lang="da-DK" dirty="0"/>
              <a:t> </a:t>
            </a:r>
            <a:r>
              <a:rPr lang="da-DK" dirty="0" err="1"/>
              <a:t>chain</a:t>
            </a:r>
            <a:endParaRPr lang="da-DK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Alt er i princippet online </a:t>
            </a:r>
            <a:r>
              <a:rPr lang="mr-IN" dirty="0"/>
              <a:t>–</a:t>
            </a:r>
            <a:r>
              <a:rPr lang="da-DK" dirty="0"/>
              <a:t> </a:t>
            </a:r>
            <a:r>
              <a:rPr lang="da-DK" dirty="0" err="1"/>
              <a:t>pånær</a:t>
            </a:r>
            <a:r>
              <a:rPr lang="da-DK" dirty="0"/>
              <a:t> de</a:t>
            </a:r>
            <a:r>
              <a:rPr lang="da-DK" baseline="0" dirty="0"/>
              <a:t> helt små ting...</a:t>
            </a:r>
            <a:endParaRPr lang="da-DK" dirty="0"/>
          </a:p>
          <a:p>
            <a:r>
              <a:rPr lang="da-DK" dirty="0"/>
              <a:t>Central organisering fra DK</a:t>
            </a:r>
          </a:p>
          <a:p>
            <a:r>
              <a:rPr lang="da-DK" dirty="0"/>
              <a:t>Veltrænet personale med den rigtige teknologi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286AFD-AD65-2F4A-AAF1-D457B1EA8574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208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Ét kasseapparat - én </a:t>
            </a:r>
            <a:r>
              <a:rPr lang="da-DK" dirty="0" err="1"/>
              <a:t>supply</a:t>
            </a:r>
            <a:r>
              <a:rPr lang="da-DK" dirty="0"/>
              <a:t> </a:t>
            </a:r>
            <a:r>
              <a:rPr lang="da-DK" dirty="0" err="1"/>
              <a:t>chain</a:t>
            </a:r>
            <a:endParaRPr lang="da-DK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Alt er i princippet online </a:t>
            </a:r>
            <a:r>
              <a:rPr lang="mr-IN" dirty="0"/>
              <a:t>–</a:t>
            </a:r>
            <a:r>
              <a:rPr lang="da-DK" dirty="0"/>
              <a:t> </a:t>
            </a:r>
            <a:r>
              <a:rPr lang="da-DK" dirty="0" err="1"/>
              <a:t>pånær</a:t>
            </a:r>
            <a:r>
              <a:rPr lang="da-DK" dirty="0"/>
              <a:t> de</a:t>
            </a:r>
            <a:r>
              <a:rPr lang="da-DK" baseline="0" dirty="0"/>
              <a:t> helt små ting...</a:t>
            </a:r>
            <a:endParaRPr lang="da-DK" dirty="0"/>
          </a:p>
          <a:p>
            <a:r>
              <a:rPr lang="da-DK" dirty="0"/>
              <a:t>Central organisering fra DK</a:t>
            </a:r>
          </a:p>
          <a:p>
            <a:r>
              <a:rPr lang="da-DK" dirty="0"/>
              <a:t>Veltrænet personale med den rigtige teknologi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286AFD-AD65-2F4A-AAF1-D457B1EA8574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380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Permission- og kundevolumen</a:t>
            </a:r>
          </a:p>
          <a:p>
            <a:pPr lvl="1"/>
            <a:r>
              <a:rPr lang="da-DK" sz="1800" dirty="0"/>
              <a:t>Jo flere kunder vi kan nå direkte, desto større samlet effekt</a:t>
            </a:r>
            <a:endParaRPr lang="da-DK" dirty="0"/>
          </a:p>
          <a:p>
            <a:r>
              <a:rPr lang="da-DK" dirty="0"/>
              <a:t>Dataindsamling</a:t>
            </a:r>
          </a:p>
          <a:p>
            <a:pPr lvl="1"/>
            <a:r>
              <a:rPr lang="da-DK" sz="1800" dirty="0"/>
              <a:t>Så vi har detaljerede oplysninger om hvert individ</a:t>
            </a:r>
            <a:endParaRPr lang="da-DK" dirty="0"/>
          </a:p>
          <a:p>
            <a:r>
              <a:rPr lang="da-DK" dirty="0"/>
              <a:t>Kommunikation</a:t>
            </a:r>
          </a:p>
          <a:p>
            <a:pPr lvl="1"/>
            <a:r>
              <a:rPr lang="da-DK" sz="1800" dirty="0"/>
              <a:t>Så vi strikker det rigtige budskab sammen, til den rigtige kunde på det rigtige tidspunkt</a:t>
            </a:r>
          </a:p>
          <a:p>
            <a:r>
              <a:rPr lang="da-DK" dirty="0"/>
              <a:t>Viden og indsigt (data </a:t>
            </a:r>
            <a:r>
              <a:rPr lang="da-DK" dirty="0" err="1"/>
              <a:t>mining</a:t>
            </a:r>
            <a:r>
              <a:rPr lang="da-DK" dirty="0"/>
              <a:t>)</a:t>
            </a:r>
          </a:p>
          <a:p>
            <a:pPr lvl="1"/>
            <a:r>
              <a:rPr lang="da-DK" sz="1800" dirty="0"/>
              <a:t>Så vi ved, hvilken adfærd vi skal motivere eller forebygge</a:t>
            </a:r>
          </a:p>
          <a:p>
            <a:r>
              <a:rPr lang="da-DK" dirty="0"/>
              <a:t>Måling og effekt</a:t>
            </a:r>
          </a:p>
          <a:p>
            <a:pPr lvl="1"/>
            <a:r>
              <a:rPr lang="da-DK" sz="1800" dirty="0"/>
              <a:t>Så vi måler effekten på de rigtige parametre</a:t>
            </a:r>
            <a:endParaRPr lang="da-DK" dirty="0"/>
          </a:p>
          <a:p>
            <a:r>
              <a:rPr lang="da-DK" dirty="0"/>
              <a:t>Organisering</a:t>
            </a:r>
          </a:p>
          <a:p>
            <a:pPr lvl="1"/>
            <a:r>
              <a:rPr lang="da-DK" sz="1800" dirty="0"/>
              <a:t>Organisation- og incitaments-strukturer skal understøtte og </a:t>
            </a:r>
            <a:r>
              <a:rPr lang="da-DK" sz="1800" dirty="0" err="1"/>
              <a:t>facilitere</a:t>
            </a:r>
            <a:r>
              <a:rPr lang="da-DK" sz="1800" dirty="0"/>
              <a:t> </a:t>
            </a:r>
            <a:r>
              <a:rPr lang="da-DK" sz="1800" dirty="0" err="1"/>
              <a:t>omni</a:t>
            </a:r>
            <a:r>
              <a:rPr lang="da-DK" sz="1800" dirty="0"/>
              <a:t> channel</a:t>
            </a:r>
          </a:p>
          <a:p>
            <a:endParaRPr lang="da-DK" dirty="0"/>
          </a:p>
          <a:p>
            <a:r>
              <a:rPr lang="da-DK" dirty="0"/>
              <a:t>Modellen er ikke</a:t>
            </a:r>
            <a:r>
              <a:rPr lang="da-DK" baseline="0" dirty="0"/>
              <a:t> en proces-model – dvs. der er ikke nogen implicit rækkefølge på disciplinerne.</a:t>
            </a:r>
          </a:p>
          <a:p>
            <a:endParaRPr lang="da-DK" dirty="0"/>
          </a:p>
          <a:p>
            <a:r>
              <a:rPr lang="da-DK" dirty="0"/>
              <a:t>SERVICE-PRODUKTUDVIKLING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8728E-21FC-4683-A37F-9263841FE4C0}" type="slidenum">
              <a:rPr lang="da-DK" smtClean="0">
                <a:solidFill>
                  <a:srgbClr val="000000"/>
                </a:solidFill>
              </a:rPr>
              <a:pPr/>
              <a:t>13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513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6380652-6FD6-414E-A3C5-D085697357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132" y="5026418"/>
            <a:ext cx="6928624" cy="87521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D347F-0E73-4E60-A7BC-7DA3658F4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2C7B7-04C1-466B-AFFE-816DB95F5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06067-EC2F-4D7F-BC67-C3601C72F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75CF462-897E-43BB-B685-6E53ADA53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132" y="1358537"/>
            <a:ext cx="7525039" cy="242969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5400"/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91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left and full blee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9A8840B-B1C4-4B6C-B447-F0E8194C07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6F7BB-9B12-4029-AD41-E7996887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B0D77-2DEB-4CC3-8981-7B5DE878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C681-78A5-4648-8B85-2ECD690D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8C7532-19F4-48DD-BD14-A34B6EAD4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2115"/>
            <a:ext cx="4125686" cy="230777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txBody>
          <a:bodyPr lIns="360000" tIns="360000" rIns="360000" bIns="360000" anchor="t" anchorCtr="0">
            <a:normAutofit/>
          </a:bodyPr>
          <a:lstStyle>
            <a:lvl1pPr algn="l">
              <a:defRPr sz="2000" b="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A58ECA5-150A-4B87-9DBB-6B8181777A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41200" y="6166800"/>
            <a:ext cx="536400" cy="230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6960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right and full blee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9A8840B-B1C4-4B6C-B447-F0E8194C07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6F7BB-9B12-4029-AD41-E7996887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B0D77-2DEB-4CC3-8981-7B5DE878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C681-78A5-4648-8B85-2ECD690D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8C7532-19F4-48DD-BD14-A34B6EAD4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377" y="1132115"/>
            <a:ext cx="4125686" cy="230777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txBody>
          <a:bodyPr lIns="360000" tIns="360000" rIns="360000" bIns="360000" anchor="t" anchorCtr="0">
            <a:normAutofit/>
          </a:bodyPr>
          <a:lstStyle>
            <a:lvl1pPr algn="l">
              <a:defRPr sz="2000" b="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7AB4C4-2F08-42B5-A7E4-DE204B13A7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41200" y="6166800"/>
            <a:ext cx="536400" cy="230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440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9A8840B-B1C4-4B6C-B447-F0E8194C07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6F7BB-9B12-4029-AD41-E7996887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B0D77-2DEB-4CC3-8981-7B5DE878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C681-78A5-4648-8B85-2ECD690D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7AB4C4-2F08-42B5-A7E4-DE204B13A7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41200" y="6166800"/>
            <a:ext cx="536400" cy="230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4505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CC8D6-80A9-43C4-8561-C12281A06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C0937-B3C8-417D-83D3-DA61EC8252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1132" y="2442754"/>
            <a:ext cx="4675931" cy="3248434"/>
          </a:xfrm>
        </p:spPr>
        <p:txBody>
          <a:bodyPr/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7D5BC-0EE2-433C-9DBA-2CCEA0A3D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5132" y="2442754"/>
            <a:ext cx="4675931" cy="3248434"/>
          </a:xfrm>
        </p:spPr>
        <p:txBody>
          <a:bodyPr/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7CFAC-8BE4-46D2-9FBA-6750F9726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D0207-6B63-4B73-8850-2E8171624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0E90F-25C9-4D3D-94F3-691CA4434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708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602A6-DDD7-455E-BE1B-A80931F3B0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133" y="2508069"/>
            <a:ext cx="4653658" cy="66534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CD71E6-0673-4288-BF50-DCE65F359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1133" y="3239589"/>
            <a:ext cx="4653658" cy="2451599"/>
          </a:xfrm>
        </p:spPr>
        <p:txBody>
          <a:bodyPr/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FE9B61-8576-40FF-8B1A-AD2746AFE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486" y="2508069"/>
            <a:ext cx="4676577" cy="66534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971B27-EAD4-4710-A58F-5BAD4FBB4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486" y="3239589"/>
            <a:ext cx="4676577" cy="2451599"/>
          </a:xfrm>
        </p:spPr>
        <p:txBody>
          <a:bodyPr/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E33C47-C056-4C24-B898-395BAE12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BFD1A6-5FE8-47FB-A692-BA48745A8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7C7E34-620A-40CB-9564-C6294F00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C4A5B15-B963-4C57-B2DD-21CC8F6EE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132" y="1054101"/>
            <a:ext cx="10009931" cy="129540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2378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99CB8D-A485-4E54-AC8D-83698A0BB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0A060E-FE4F-4F4C-B97C-DD4AAF2E0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428A8F-9FC7-4307-8B29-052E41646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77EFA49-ACA2-4E29-9BF8-4AB9676EC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474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F8430DA-2A8E-4C31-AD4C-4A697638D8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22" y="1154995"/>
            <a:ext cx="9912954" cy="4548010"/>
          </a:xfrm>
          <a:prstGeom prst="rect">
            <a:avLst/>
          </a:prstGeom>
        </p:spPr>
      </p:pic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6D214A86-475D-494A-A767-5B62A038549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04987" y="3255927"/>
            <a:ext cx="1616110" cy="2155170"/>
          </a:xfrm>
          <a:custGeom>
            <a:avLst/>
            <a:gdLst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8701 w 4838701"/>
              <a:gd name="connsiteY2" fmla="*/ 2724150 h 2724150"/>
              <a:gd name="connsiteX3" fmla="*/ 0 w 4838701"/>
              <a:gd name="connsiteY3" fmla="*/ 2724150 h 2724150"/>
              <a:gd name="connsiteX4" fmla="*/ 0 w 4838701"/>
              <a:gd name="connsiteY4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4838701 w 4838701"/>
              <a:gd name="connsiteY3" fmla="*/ 2724150 h 2724150"/>
              <a:gd name="connsiteX4" fmla="*/ 0 w 4838701"/>
              <a:gd name="connsiteY4" fmla="*/ 2724150 h 2724150"/>
              <a:gd name="connsiteX5" fmla="*/ 0 w 4838701"/>
              <a:gd name="connsiteY5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4838701 w 4838701"/>
              <a:gd name="connsiteY3" fmla="*/ 2724150 h 2724150"/>
              <a:gd name="connsiteX4" fmla="*/ 2732316 w 4838701"/>
              <a:gd name="connsiteY4" fmla="*/ 2721428 h 2724150"/>
              <a:gd name="connsiteX5" fmla="*/ 0 w 4838701"/>
              <a:gd name="connsiteY5" fmla="*/ 2724150 h 2724150"/>
              <a:gd name="connsiteX6" fmla="*/ 0 w 4838701"/>
              <a:gd name="connsiteY6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737759 w 4838701"/>
              <a:gd name="connsiteY3" fmla="*/ 1284514 h 2724150"/>
              <a:gd name="connsiteX4" fmla="*/ 2732316 w 4838701"/>
              <a:gd name="connsiteY4" fmla="*/ 2721428 h 2724150"/>
              <a:gd name="connsiteX5" fmla="*/ 0 w 4838701"/>
              <a:gd name="connsiteY5" fmla="*/ 2724150 h 2724150"/>
              <a:gd name="connsiteX6" fmla="*/ 0 w 4838701"/>
              <a:gd name="connsiteY6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2316 w 4838701"/>
              <a:gd name="connsiteY5" fmla="*/ 2721428 h 2724150"/>
              <a:gd name="connsiteX6" fmla="*/ 0 w 4838701"/>
              <a:gd name="connsiteY6" fmla="*/ 2724150 h 2724150"/>
              <a:gd name="connsiteX7" fmla="*/ 0 w 4838701"/>
              <a:gd name="connsiteY7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77764 w 4838701"/>
              <a:gd name="connsiteY4" fmla="*/ 1328329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77764 w 4838701"/>
              <a:gd name="connsiteY4" fmla="*/ 1328329 h 2724150"/>
              <a:gd name="connsiteX5" fmla="*/ 2736670 w 4838701"/>
              <a:gd name="connsiteY5" fmla="*/ 144290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900500 w 4838701"/>
              <a:gd name="connsiteY3" fmla="*/ 1282881 h 2724150"/>
              <a:gd name="connsiteX4" fmla="*/ 2777764 w 4838701"/>
              <a:gd name="connsiteY4" fmla="*/ 1328329 h 2724150"/>
              <a:gd name="connsiteX5" fmla="*/ 2736670 w 4838701"/>
              <a:gd name="connsiteY5" fmla="*/ 144290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79 w 4838701"/>
              <a:gd name="connsiteY2" fmla="*/ 769448 h 2724150"/>
              <a:gd name="connsiteX3" fmla="*/ 2900500 w 4838701"/>
              <a:gd name="connsiteY3" fmla="*/ 1282881 h 2724150"/>
              <a:gd name="connsiteX4" fmla="*/ 2777764 w 4838701"/>
              <a:gd name="connsiteY4" fmla="*/ 1328329 h 2724150"/>
              <a:gd name="connsiteX5" fmla="*/ 2736670 w 4838701"/>
              <a:gd name="connsiteY5" fmla="*/ 144290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69448 h 2724536"/>
              <a:gd name="connsiteX3" fmla="*/ 2900500 w 4838701"/>
              <a:gd name="connsiteY3" fmla="*/ 1282881 h 2724536"/>
              <a:gd name="connsiteX4" fmla="*/ 2777764 w 4838701"/>
              <a:gd name="connsiteY4" fmla="*/ 1328329 h 2724536"/>
              <a:gd name="connsiteX5" fmla="*/ 2736670 w 4838701"/>
              <a:gd name="connsiteY5" fmla="*/ 144290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69448 h 2724536"/>
              <a:gd name="connsiteX3" fmla="*/ 2900500 w 4838701"/>
              <a:gd name="connsiteY3" fmla="*/ 1282881 h 2724536"/>
              <a:gd name="connsiteX4" fmla="*/ 2777764 w 4838701"/>
              <a:gd name="connsiteY4" fmla="*/ 1328329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69448 h 2724536"/>
              <a:gd name="connsiteX3" fmla="*/ 4210497 w 4838701"/>
              <a:gd name="connsiteY3" fmla="*/ 913094 h 2724536"/>
              <a:gd name="connsiteX4" fmla="*/ 2777764 w 4838701"/>
              <a:gd name="connsiteY4" fmla="*/ 1328329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69448 h 2724536"/>
              <a:gd name="connsiteX3" fmla="*/ 4210497 w 4838701"/>
              <a:gd name="connsiteY3" fmla="*/ 913094 h 2724536"/>
              <a:gd name="connsiteX4" fmla="*/ 2777764 w 4838701"/>
              <a:gd name="connsiteY4" fmla="*/ 1328329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69448 h 2724536"/>
              <a:gd name="connsiteX3" fmla="*/ 4210497 w 4838701"/>
              <a:gd name="connsiteY3" fmla="*/ 913094 h 2724536"/>
              <a:gd name="connsiteX4" fmla="*/ 2777764 w 4838701"/>
              <a:gd name="connsiteY4" fmla="*/ 1328329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69448 h 2724536"/>
              <a:gd name="connsiteX3" fmla="*/ 4210497 w 4838701"/>
              <a:gd name="connsiteY3" fmla="*/ 913094 h 2724536"/>
              <a:gd name="connsiteX4" fmla="*/ 4249674 w 4838701"/>
              <a:gd name="connsiteY4" fmla="*/ 101447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88714 h 2724536"/>
              <a:gd name="connsiteX3" fmla="*/ 4210497 w 4838701"/>
              <a:gd name="connsiteY3" fmla="*/ 913094 h 2724536"/>
              <a:gd name="connsiteX4" fmla="*/ 4249674 w 4838701"/>
              <a:gd name="connsiteY4" fmla="*/ 101447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88714 h 2724536"/>
              <a:gd name="connsiteX3" fmla="*/ 4621160 w 4838701"/>
              <a:gd name="connsiteY3" fmla="*/ 884195 h 2724536"/>
              <a:gd name="connsiteX4" fmla="*/ 4249674 w 4838701"/>
              <a:gd name="connsiteY4" fmla="*/ 101447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88714 h 2724536"/>
              <a:gd name="connsiteX3" fmla="*/ 4621160 w 4838701"/>
              <a:gd name="connsiteY3" fmla="*/ 884195 h 2724536"/>
              <a:gd name="connsiteX4" fmla="*/ 4249674 w 4838701"/>
              <a:gd name="connsiteY4" fmla="*/ 101447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21160 w 4838701"/>
              <a:gd name="connsiteY3" fmla="*/ 884195 h 2724536"/>
              <a:gd name="connsiteX4" fmla="*/ 4249674 w 4838701"/>
              <a:gd name="connsiteY4" fmla="*/ 101447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21160 w 4838701"/>
              <a:gd name="connsiteY3" fmla="*/ 884195 h 2724536"/>
              <a:gd name="connsiteX4" fmla="*/ 4249674 w 4838701"/>
              <a:gd name="connsiteY4" fmla="*/ 101447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21160 w 4838701"/>
              <a:gd name="connsiteY3" fmla="*/ 884195 h 2724536"/>
              <a:gd name="connsiteX4" fmla="*/ 4569079 w 4838701"/>
              <a:gd name="connsiteY4" fmla="*/ 97353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21160 w 4838701"/>
              <a:gd name="connsiteY3" fmla="*/ 884195 h 2724536"/>
              <a:gd name="connsiteX4" fmla="*/ 4569079 w 4838701"/>
              <a:gd name="connsiteY4" fmla="*/ 97353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49678 w 4838701"/>
              <a:gd name="connsiteY3" fmla="*/ 857704 h 2724536"/>
              <a:gd name="connsiteX4" fmla="*/ 4569079 w 4838701"/>
              <a:gd name="connsiteY4" fmla="*/ 97353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49678 w 4838701"/>
              <a:gd name="connsiteY3" fmla="*/ 857704 h 2724536"/>
              <a:gd name="connsiteX4" fmla="*/ 4569079 w 4838701"/>
              <a:gd name="connsiteY4" fmla="*/ 973536 h 2724536"/>
              <a:gd name="connsiteX5" fmla="*/ 4569198 w 4838701"/>
              <a:gd name="connsiteY5" fmla="*/ 1042041 h 2724536"/>
              <a:gd name="connsiteX6" fmla="*/ 4572201 w 4838701"/>
              <a:gd name="connsiteY6" fmla="*/ 2724536 h 2724536"/>
              <a:gd name="connsiteX7" fmla="*/ 0 w 4838701"/>
              <a:gd name="connsiteY7" fmla="*/ 2724150 h 2724536"/>
              <a:gd name="connsiteX8" fmla="*/ 0 w 4838701"/>
              <a:gd name="connsiteY8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49678 w 4838701"/>
              <a:gd name="connsiteY3" fmla="*/ 857704 h 2724536"/>
              <a:gd name="connsiteX4" fmla="*/ 4569198 w 4838701"/>
              <a:gd name="connsiteY4" fmla="*/ 1042041 h 2724536"/>
              <a:gd name="connsiteX5" fmla="*/ 4572201 w 4838701"/>
              <a:gd name="connsiteY5" fmla="*/ 2724536 h 2724536"/>
              <a:gd name="connsiteX6" fmla="*/ 0 w 4838701"/>
              <a:gd name="connsiteY6" fmla="*/ 2724150 h 2724536"/>
              <a:gd name="connsiteX7" fmla="*/ 0 w 4838701"/>
              <a:gd name="connsiteY7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49678 w 4838701"/>
              <a:gd name="connsiteY3" fmla="*/ 857704 h 2724536"/>
              <a:gd name="connsiteX4" fmla="*/ 4569198 w 4838701"/>
              <a:gd name="connsiteY4" fmla="*/ 1042041 h 2724536"/>
              <a:gd name="connsiteX5" fmla="*/ 4572201 w 4838701"/>
              <a:gd name="connsiteY5" fmla="*/ 2724536 h 2724536"/>
              <a:gd name="connsiteX6" fmla="*/ 0 w 4838701"/>
              <a:gd name="connsiteY6" fmla="*/ 2724150 h 2724536"/>
              <a:gd name="connsiteX7" fmla="*/ 0 w 4838701"/>
              <a:gd name="connsiteY7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49678 w 4838701"/>
              <a:gd name="connsiteY3" fmla="*/ 857704 h 2724536"/>
              <a:gd name="connsiteX4" fmla="*/ 4569198 w 4838701"/>
              <a:gd name="connsiteY4" fmla="*/ 1042041 h 2724536"/>
              <a:gd name="connsiteX5" fmla="*/ 4572201 w 4838701"/>
              <a:gd name="connsiteY5" fmla="*/ 2724536 h 2724536"/>
              <a:gd name="connsiteX6" fmla="*/ 0 w 4838701"/>
              <a:gd name="connsiteY6" fmla="*/ 2724150 h 2724536"/>
              <a:gd name="connsiteX7" fmla="*/ 0 w 4838701"/>
              <a:gd name="connsiteY7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49678 w 4838701"/>
              <a:gd name="connsiteY3" fmla="*/ 857704 h 2724536"/>
              <a:gd name="connsiteX4" fmla="*/ 4569198 w 4838701"/>
              <a:gd name="connsiteY4" fmla="*/ 1042041 h 2724536"/>
              <a:gd name="connsiteX5" fmla="*/ 4572201 w 4838701"/>
              <a:gd name="connsiteY5" fmla="*/ 2724536 h 2724536"/>
              <a:gd name="connsiteX6" fmla="*/ 0 w 4838701"/>
              <a:gd name="connsiteY6" fmla="*/ 2724150 h 2724536"/>
              <a:gd name="connsiteX7" fmla="*/ 0 w 4838701"/>
              <a:gd name="connsiteY7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32567 w 4838701"/>
              <a:gd name="connsiteY3" fmla="*/ 855295 h 2724536"/>
              <a:gd name="connsiteX4" fmla="*/ 4569198 w 4838701"/>
              <a:gd name="connsiteY4" fmla="*/ 1042041 h 2724536"/>
              <a:gd name="connsiteX5" fmla="*/ 4572201 w 4838701"/>
              <a:gd name="connsiteY5" fmla="*/ 2724536 h 2724536"/>
              <a:gd name="connsiteX6" fmla="*/ 0 w 4838701"/>
              <a:gd name="connsiteY6" fmla="*/ 2724150 h 2724536"/>
              <a:gd name="connsiteX7" fmla="*/ 0 w 4838701"/>
              <a:gd name="connsiteY7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32567 w 4838701"/>
              <a:gd name="connsiteY3" fmla="*/ 855295 h 2724536"/>
              <a:gd name="connsiteX4" fmla="*/ 4569198 w 4838701"/>
              <a:gd name="connsiteY4" fmla="*/ 1042041 h 2724536"/>
              <a:gd name="connsiteX5" fmla="*/ 4572201 w 4838701"/>
              <a:gd name="connsiteY5" fmla="*/ 2724536 h 2724536"/>
              <a:gd name="connsiteX6" fmla="*/ 0 w 4838701"/>
              <a:gd name="connsiteY6" fmla="*/ 2724150 h 2724536"/>
              <a:gd name="connsiteX7" fmla="*/ 0 w 4838701"/>
              <a:gd name="connsiteY7" fmla="*/ 0 h 2724536"/>
              <a:gd name="connsiteX0" fmla="*/ 0 w 4838701"/>
              <a:gd name="connsiteY0" fmla="*/ 0 h 2724536"/>
              <a:gd name="connsiteX1" fmla="*/ 4838701 w 4838701"/>
              <a:gd name="connsiteY1" fmla="*/ 0 h 2724536"/>
              <a:gd name="connsiteX2" fmla="*/ 4835979 w 4838701"/>
              <a:gd name="connsiteY2" fmla="*/ 798347 h 2724536"/>
              <a:gd name="connsiteX3" fmla="*/ 4632567 w 4838701"/>
              <a:gd name="connsiteY3" fmla="*/ 855295 h 2724536"/>
              <a:gd name="connsiteX4" fmla="*/ 4569198 w 4838701"/>
              <a:gd name="connsiteY4" fmla="*/ 1042041 h 2724536"/>
              <a:gd name="connsiteX5" fmla="*/ 4572201 w 4838701"/>
              <a:gd name="connsiteY5" fmla="*/ 2724536 h 2724536"/>
              <a:gd name="connsiteX6" fmla="*/ 0 w 4838701"/>
              <a:gd name="connsiteY6" fmla="*/ 2724150 h 2724536"/>
              <a:gd name="connsiteX7" fmla="*/ 0 w 4838701"/>
              <a:gd name="connsiteY7" fmla="*/ 0 h 2724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701" h="2724536">
                <a:moveTo>
                  <a:pt x="0" y="0"/>
                </a:moveTo>
                <a:lnTo>
                  <a:pt x="4838701" y="0"/>
                </a:lnTo>
                <a:cubicBezTo>
                  <a:pt x="4837794" y="256483"/>
                  <a:pt x="4836886" y="541864"/>
                  <a:pt x="4835979" y="798347"/>
                </a:cubicBezTo>
                <a:cubicBezTo>
                  <a:pt x="4701203" y="823701"/>
                  <a:pt x="4725023" y="813319"/>
                  <a:pt x="4632567" y="855295"/>
                </a:cubicBezTo>
                <a:cubicBezTo>
                  <a:pt x="4570995" y="898319"/>
                  <a:pt x="4565001" y="974138"/>
                  <a:pt x="4569198" y="1042041"/>
                </a:cubicBezTo>
                <a:cubicBezTo>
                  <a:pt x="4568291" y="1281527"/>
                  <a:pt x="4572901" y="2464953"/>
                  <a:pt x="4572201" y="2724536"/>
                </a:cubicBezTo>
                <a:lnTo>
                  <a:pt x="0" y="2724150"/>
                </a:lnTo>
                <a:lnTo>
                  <a:pt x="0" y="0"/>
                </a:lnTo>
                <a:close/>
              </a:path>
            </a:pathLst>
          </a:cu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D17C2A-5FC1-4261-88B2-C4EB2411D1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063" y="6166368"/>
            <a:ext cx="535101" cy="230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245AAF-5E37-488D-B68E-D4EC82F0C7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44" y="0"/>
            <a:ext cx="1148156" cy="1148156"/>
          </a:xfrm>
          <a:prstGeom prst="rect">
            <a:avLst/>
          </a:prstGeom>
        </p:spPr>
      </p:pic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04146254-6A03-43CD-B0D0-756C47B40F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88213" y="4097868"/>
            <a:ext cx="727005" cy="1291448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D065C4CF-C764-4F23-B36D-62709E87B7D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76130" y="1455438"/>
            <a:ext cx="4967366" cy="2790149"/>
          </a:xfrm>
          <a:custGeom>
            <a:avLst/>
            <a:gdLst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8701 w 4838701"/>
              <a:gd name="connsiteY2" fmla="*/ 2724150 h 2724150"/>
              <a:gd name="connsiteX3" fmla="*/ 0 w 4838701"/>
              <a:gd name="connsiteY3" fmla="*/ 2724150 h 2724150"/>
              <a:gd name="connsiteX4" fmla="*/ 0 w 4838701"/>
              <a:gd name="connsiteY4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4838701 w 4838701"/>
              <a:gd name="connsiteY3" fmla="*/ 2724150 h 2724150"/>
              <a:gd name="connsiteX4" fmla="*/ 0 w 4838701"/>
              <a:gd name="connsiteY4" fmla="*/ 2724150 h 2724150"/>
              <a:gd name="connsiteX5" fmla="*/ 0 w 4838701"/>
              <a:gd name="connsiteY5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4838701 w 4838701"/>
              <a:gd name="connsiteY3" fmla="*/ 2724150 h 2724150"/>
              <a:gd name="connsiteX4" fmla="*/ 2732316 w 4838701"/>
              <a:gd name="connsiteY4" fmla="*/ 2721428 h 2724150"/>
              <a:gd name="connsiteX5" fmla="*/ 0 w 4838701"/>
              <a:gd name="connsiteY5" fmla="*/ 2724150 h 2724150"/>
              <a:gd name="connsiteX6" fmla="*/ 0 w 4838701"/>
              <a:gd name="connsiteY6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737759 w 4838701"/>
              <a:gd name="connsiteY3" fmla="*/ 1284514 h 2724150"/>
              <a:gd name="connsiteX4" fmla="*/ 2732316 w 4838701"/>
              <a:gd name="connsiteY4" fmla="*/ 2721428 h 2724150"/>
              <a:gd name="connsiteX5" fmla="*/ 0 w 4838701"/>
              <a:gd name="connsiteY5" fmla="*/ 2724150 h 2724150"/>
              <a:gd name="connsiteX6" fmla="*/ 0 w 4838701"/>
              <a:gd name="connsiteY6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2316 w 4838701"/>
              <a:gd name="connsiteY5" fmla="*/ 2721428 h 2724150"/>
              <a:gd name="connsiteX6" fmla="*/ 0 w 4838701"/>
              <a:gd name="connsiteY6" fmla="*/ 2724150 h 2724150"/>
              <a:gd name="connsiteX7" fmla="*/ 0 w 4838701"/>
              <a:gd name="connsiteY7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37759 w 4838701"/>
              <a:gd name="connsiteY4" fmla="*/ 1284514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77764 w 4838701"/>
              <a:gd name="connsiteY4" fmla="*/ 1328329 h 2724150"/>
              <a:gd name="connsiteX5" fmla="*/ 2736670 w 4838701"/>
              <a:gd name="connsiteY5" fmla="*/ 141623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881450 w 4838701"/>
              <a:gd name="connsiteY3" fmla="*/ 1282881 h 2724150"/>
              <a:gd name="connsiteX4" fmla="*/ 2777764 w 4838701"/>
              <a:gd name="connsiteY4" fmla="*/ 1328329 h 2724150"/>
              <a:gd name="connsiteX5" fmla="*/ 2736670 w 4838701"/>
              <a:gd name="connsiteY5" fmla="*/ 144290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38701"/>
              <a:gd name="connsiteY0" fmla="*/ 0 h 2724150"/>
              <a:gd name="connsiteX1" fmla="*/ 4838701 w 4838701"/>
              <a:gd name="connsiteY1" fmla="*/ 0 h 2724150"/>
              <a:gd name="connsiteX2" fmla="*/ 4835980 w 4838701"/>
              <a:gd name="connsiteY2" fmla="*/ 1279071 h 2724150"/>
              <a:gd name="connsiteX3" fmla="*/ 2900500 w 4838701"/>
              <a:gd name="connsiteY3" fmla="*/ 1282881 h 2724150"/>
              <a:gd name="connsiteX4" fmla="*/ 2777764 w 4838701"/>
              <a:gd name="connsiteY4" fmla="*/ 1328329 h 2724150"/>
              <a:gd name="connsiteX5" fmla="*/ 2736670 w 4838701"/>
              <a:gd name="connsiteY5" fmla="*/ 1442901 h 2724150"/>
              <a:gd name="connsiteX6" fmla="*/ 2732316 w 4838701"/>
              <a:gd name="connsiteY6" fmla="*/ 2721428 h 2724150"/>
              <a:gd name="connsiteX7" fmla="*/ 0 w 4838701"/>
              <a:gd name="connsiteY7" fmla="*/ 2724150 h 2724150"/>
              <a:gd name="connsiteX8" fmla="*/ 0 w 483870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2900500 w 4840381"/>
              <a:gd name="connsiteY3" fmla="*/ 1282881 h 2724150"/>
              <a:gd name="connsiteX4" fmla="*/ 2777764 w 4840381"/>
              <a:gd name="connsiteY4" fmla="*/ 1328329 h 2724150"/>
              <a:gd name="connsiteX5" fmla="*/ 2736670 w 4840381"/>
              <a:gd name="connsiteY5" fmla="*/ 1442901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035732 w 4840381"/>
              <a:gd name="connsiteY3" fmla="*/ 1487887 h 2724150"/>
              <a:gd name="connsiteX4" fmla="*/ 2777764 w 4840381"/>
              <a:gd name="connsiteY4" fmla="*/ 1328329 h 2724150"/>
              <a:gd name="connsiteX5" fmla="*/ 2736670 w 4840381"/>
              <a:gd name="connsiteY5" fmla="*/ 1442901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035732 w 4840381"/>
              <a:gd name="connsiteY3" fmla="*/ 1487887 h 2724150"/>
              <a:gd name="connsiteX4" fmla="*/ 2777764 w 4840381"/>
              <a:gd name="connsiteY4" fmla="*/ 1328329 h 2724150"/>
              <a:gd name="connsiteX5" fmla="*/ 2736670 w 4840381"/>
              <a:gd name="connsiteY5" fmla="*/ 1442901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035732 w 4840381"/>
              <a:gd name="connsiteY3" fmla="*/ 1487887 h 2724150"/>
              <a:gd name="connsiteX4" fmla="*/ 2777764 w 4840381"/>
              <a:gd name="connsiteY4" fmla="*/ 1328329 h 2724150"/>
              <a:gd name="connsiteX5" fmla="*/ 2736670 w 4840381"/>
              <a:gd name="connsiteY5" fmla="*/ 1442901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2777764 w 4840381"/>
              <a:gd name="connsiteY4" fmla="*/ 1328329 h 2724150"/>
              <a:gd name="connsiteX5" fmla="*/ 2736670 w 4840381"/>
              <a:gd name="connsiteY5" fmla="*/ 1442901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423409 w 4840381"/>
              <a:gd name="connsiteY4" fmla="*/ 1621510 h 2724150"/>
              <a:gd name="connsiteX5" fmla="*/ 2736670 w 4840381"/>
              <a:gd name="connsiteY5" fmla="*/ 1442901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423409 w 4840381"/>
              <a:gd name="connsiteY4" fmla="*/ 1621510 h 2724150"/>
              <a:gd name="connsiteX5" fmla="*/ 2736670 w 4840381"/>
              <a:gd name="connsiteY5" fmla="*/ 1442901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555413 w 4840381"/>
              <a:gd name="connsiteY4" fmla="*/ 1621510 h 2724150"/>
              <a:gd name="connsiteX5" fmla="*/ 2736670 w 4840381"/>
              <a:gd name="connsiteY5" fmla="*/ 1442901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555413 w 4840381"/>
              <a:gd name="connsiteY4" fmla="*/ 1621510 h 2724150"/>
              <a:gd name="connsiteX5" fmla="*/ 4545120 w 4840381"/>
              <a:gd name="connsiteY5" fmla="*/ 1736083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555413 w 4840381"/>
              <a:gd name="connsiteY4" fmla="*/ 1621510 h 2724150"/>
              <a:gd name="connsiteX5" fmla="*/ 4545120 w 4840381"/>
              <a:gd name="connsiteY5" fmla="*/ 1736083 h 2724150"/>
              <a:gd name="connsiteX6" fmla="*/ 2732316 w 4840381"/>
              <a:gd name="connsiteY6" fmla="*/ 2721428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555413 w 4840381"/>
              <a:gd name="connsiteY4" fmla="*/ 1621510 h 2724150"/>
              <a:gd name="connsiteX5" fmla="*/ 4545120 w 4840381"/>
              <a:gd name="connsiteY5" fmla="*/ 1736083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555413 w 4840381"/>
              <a:gd name="connsiteY4" fmla="*/ 1621510 h 2724150"/>
              <a:gd name="connsiteX5" fmla="*/ 4537695 w 4840381"/>
              <a:gd name="connsiteY5" fmla="*/ 1730503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549844 w 4840381"/>
              <a:gd name="connsiteY4" fmla="*/ 1621510 h 2724150"/>
              <a:gd name="connsiteX5" fmla="*/ 4537695 w 4840381"/>
              <a:gd name="connsiteY5" fmla="*/ 1730503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549844 w 4840381"/>
              <a:gd name="connsiteY4" fmla="*/ 1621510 h 2724150"/>
              <a:gd name="connsiteX5" fmla="*/ 4533982 w 4840381"/>
              <a:gd name="connsiteY5" fmla="*/ 1728644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557269 w 4840381"/>
              <a:gd name="connsiteY4" fmla="*/ 1606631 h 2724150"/>
              <a:gd name="connsiteX5" fmla="*/ 4533982 w 4840381"/>
              <a:gd name="connsiteY5" fmla="*/ 1728644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38549 w 4840381"/>
              <a:gd name="connsiteY3" fmla="*/ 1573858 h 2724150"/>
              <a:gd name="connsiteX4" fmla="*/ 4557269 w 4840381"/>
              <a:gd name="connsiteY4" fmla="*/ 1606631 h 2724150"/>
              <a:gd name="connsiteX5" fmla="*/ 4533982 w 4840381"/>
              <a:gd name="connsiteY5" fmla="*/ 1728644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58968 w 4840381"/>
              <a:gd name="connsiteY3" fmla="*/ 1573859 h 2724150"/>
              <a:gd name="connsiteX4" fmla="*/ 4557269 w 4840381"/>
              <a:gd name="connsiteY4" fmla="*/ 1606631 h 2724150"/>
              <a:gd name="connsiteX5" fmla="*/ 4533982 w 4840381"/>
              <a:gd name="connsiteY5" fmla="*/ 1728644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58968 w 4840381"/>
              <a:gd name="connsiteY3" fmla="*/ 1573859 h 2724150"/>
              <a:gd name="connsiteX4" fmla="*/ 4557269 w 4840381"/>
              <a:gd name="connsiteY4" fmla="*/ 1606631 h 2724150"/>
              <a:gd name="connsiteX5" fmla="*/ 4533982 w 4840381"/>
              <a:gd name="connsiteY5" fmla="*/ 1728644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58968 w 4840381"/>
              <a:gd name="connsiteY3" fmla="*/ 1573859 h 2724150"/>
              <a:gd name="connsiteX4" fmla="*/ 4557269 w 4840381"/>
              <a:gd name="connsiteY4" fmla="*/ 1606631 h 2724150"/>
              <a:gd name="connsiteX5" fmla="*/ 4533982 w 4840381"/>
              <a:gd name="connsiteY5" fmla="*/ 1728644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  <a:gd name="connsiteX0" fmla="*/ 0 w 4840381"/>
              <a:gd name="connsiteY0" fmla="*/ 0 h 2724150"/>
              <a:gd name="connsiteX1" fmla="*/ 4838701 w 4840381"/>
              <a:gd name="connsiteY1" fmla="*/ 0 h 2724150"/>
              <a:gd name="connsiteX2" fmla="*/ 4840381 w 4840381"/>
              <a:gd name="connsiteY2" fmla="*/ 1572253 h 2724150"/>
              <a:gd name="connsiteX3" fmla="*/ 4658968 w 4840381"/>
              <a:gd name="connsiteY3" fmla="*/ 1573859 h 2724150"/>
              <a:gd name="connsiteX4" fmla="*/ 4553557 w 4840381"/>
              <a:gd name="connsiteY4" fmla="*/ 1602912 h 2724150"/>
              <a:gd name="connsiteX5" fmla="*/ 4533982 w 4840381"/>
              <a:gd name="connsiteY5" fmla="*/ 1728644 h 2724150"/>
              <a:gd name="connsiteX6" fmla="*/ 4536366 w 4840381"/>
              <a:gd name="connsiteY6" fmla="*/ 2723633 h 2724150"/>
              <a:gd name="connsiteX7" fmla="*/ 0 w 4840381"/>
              <a:gd name="connsiteY7" fmla="*/ 2724150 h 2724150"/>
              <a:gd name="connsiteX8" fmla="*/ 0 w 4840381"/>
              <a:gd name="connsiteY8" fmla="*/ 0 h 27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0381" h="2724150">
                <a:moveTo>
                  <a:pt x="0" y="0"/>
                </a:moveTo>
                <a:lnTo>
                  <a:pt x="4838701" y="0"/>
                </a:lnTo>
                <a:lnTo>
                  <a:pt x="4840381" y="1572253"/>
                </a:lnTo>
                <a:cubicBezTo>
                  <a:pt x="4760981" y="1574900"/>
                  <a:pt x="4706331" y="1570385"/>
                  <a:pt x="4658968" y="1573859"/>
                </a:cubicBezTo>
                <a:cubicBezTo>
                  <a:pt x="4604540" y="1574766"/>
                  <a:pt x="4574388" y="1577115"/>
                  <a:pt x="4553557" y="1602912"/>
                </a:cubicBezTo>
                <a:cubicBezTo>
                  <a:pt x="4532726" y="1628710"/>
                  <a:pt x="4531079" y="1683468"/>
                  <a:pt x="4533982" y="1728644"/>
                </a:cubicBezTo>
                <a:cubicBezTo>
                  <a:pt x="4533075" y="1968130"/>
                  <a:pt x="4537066" y="2464050"/>
                  <a:pt x="4536366" y="2723633"/>
                </a:cubicBezTo>
                <a:lnTo>
                  <a:pt x="0" y="2724150"/>
                </a:lnTo>
                <a:lnTo>
                  <a:pt x="0" y="0"/>
                </a:lnTo>
                <a:close/>
              </a:path>
            </a:pathLst>
          </a:cu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340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b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9401F79-A2CA-4DC1-A5CA-F2B9217A3A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22" y="1154994"/>
            <a:ext cx="9912955" cy="454801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D17C2A-5FC1-4261-88B2-C4EB2411D1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063" y="6166368"/>
            <a:ext cx="535101" cy="230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245AAF-5E37-488D-B68E-D4EC82F0C7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44" y="0"/>
            <a:ext cx="1148156" cy="1148156"/>
          </a:xfrm>
          <a:prstGeom prst="rect">
            <a:avLst/>
          </a:prstGeom>
        </p:spPr>
      </p:pic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CDF1F192-10E2-47A1-934E-0080DB5C64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5885" y="1529556"/>
            <a:ext cx="5714987" cy="3598178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767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0771F17-0B4A-40AD-A3E6-B9E59C353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22" y="1154995"/>
            <a:ext cx="9912954" cy="454800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D17C2A-5FC1-4261-88B2-C4EB2411D1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063" y="6166368"/>
            <a:ext cx="535101" cy="230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245AAF-5E37-488D-B68E-D4EC82F0C7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44" y="0"/>
            <a:ext cx="1148156" cy="1148156"/>
          </a:xfrm>
          <a:prstGeom prst="rect">
            <a:avLst/>
          </a:prstGeom>
        </p:spPr>
      </p:pic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CDF1F192-10E2-47A1-934E-0080DB5C64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8913" y="1491241"/>
            <a:ext cx="2892751" cy="384988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137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0771F17-0B4A-40AD-A3E6-B9E59C353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22" y="1154995"/>
            <a:ext cx="9912954" cy="454801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D17C2A-5FC1-4261-88B2-C4EB2411D1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063" y="6166368"/>
            <a:ext cx="535101" cy="230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245AAF-5E37-488D-B68E-D4EC82F0C7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44" y="0"/>
            <a:ext cx="1148156" cy="1148156"/>
          </a:xfrm>
          <a:prstGeom prst="rect">
            <a:avLst/>
          </a:prstGeom>
        </p:spPr>
      </p:pic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CDF1F192-10E2-47A1-934E-0080DB5C64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46967" y="1747346"/>
            <a:ext cx="1894963" cy="3360682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84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672DD-3EAC-49C1-9EE6-ECC4E1AEC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037A4-235D-4472-B407-1864DDEB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EC14D-FEF2-48EB-8DB0-C499009F7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5551-E29B-443B-9356-6906EC4E71D7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F1FBD-55AD-44AC-B008-3B0B9174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FD3DB-D102-4EA1-9B20-F1EA955E8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D6F6-2DA0-4F58-B6A2-B34E041D284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696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13AD6F-5BF3-4E91-9D16-E4BE6FC796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859" y="1335123"/>
            <a:ext cx="8253082" cy="5534027"/>
          </a:xfrm>
          <a:prstGeom prst="rect">
            <a:avLst/>
          </a:prstGeom>
        </p:spPr>
      </p:pic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BEACA7DE-C270-4776-93A2-3EF0B21EFE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24842" y="1792618"/>
            <a:ext cx="8213593" cy="5070298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pic>
        <p:nvPicPr>
          <p:cNvPr id="11" name="Picture 10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3E50575D-7207-48FC-B6FA-5FFD1B0842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44" y="0"/>
            <a:ext cx="1148156" cy="114815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56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4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3E50575D-7207-48FC-B6FA-5FFD1B0842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44" y="0"/>
            <a:ext cx="1148156" cy="114815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F31304D-419D-4C2E-95D7-88E3581F11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64" y="574078"/>
            <a:ext cx="3811826" cy="2555984"/>
          </a:xfrm>
          <a:prstGeom prst="rect">
            <a:avLst/>
          </a:prstGeom>
        </p:spPr>
      </p:pic>
      <p:pic>
        <p:nvPicPr>
          <p:cNvPr id="12" name="Picture 1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6CE4506-7962-478C-9C98-282FA45D83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411" y="574078"/>
            <a:ext cx="3811826" cy="2555984"/>
          </a:xfrm>
          <a:prstGeom prst="rect">
            <a:avLst/>
          </a:prstGeom>
        </p:spPr>
      </p:pic>
      <p:pic>
        <p:nvPicPr>
          <p:cNvPr id="15" name="Picture 1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865EADF-0852-4475-A969-8169285710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64" y="3429000"/>
            <a:ext cx="3811826" cy="2555984"/>
          </a:xfrm>
          <a:prstGeom prst="rect">
            <a:avLst/>
          </a:prstGeom>
        </p:spPr>
      </p:pic>
      <p:pic>
        <p:nvPicPr>
          <p:cNvPr id="16" name="Picture 1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51AF210-D990-497C-B36C-C35C18278F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411" y="3429000"/>
            <a:ext cx="3811826" cy="2555984"/>
          </a:xfrm>
          <a:prstGeom prst="rect">
            <a:avLst/>
          </a:prstGeom>
        </p:spPr>
      </p:pic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BEACA7DE-C270-4776-93A2-3EF0B21EFE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55265" y="781486"/>
            <a:ext cx="3790058" cy="2337275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3412FAD4-CA96-439A-BB96-A5F338C8E0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6677" y="781486"/>
            <a:ext cx="3790058" cy="2337275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52198F17-2DB5-4FE9-B89B-9EC1E0C01D2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055265" y="3636622"/>
            <a:ext cx="3790058" cy="2337275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D8296959-8364-457F-87B2-1CD5AC8988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46677" y="3636622"/>
            <a:ext cx="3790058" cy="2337275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770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6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3E50575D-7207-48FC-B6FA-5FFD1B0842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44" y="0"/>
            <a:ext cx="1148156" cy="114815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F31304D-419D-4C2E-95D7-88E3581F11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08" y="1120133"/>
            <a:ext cx="3067123" cy="2043347"/>
          </a:xfrm>
          <a:prstGeom prst="rect">
            <a:avLst/>
          </a:prstGeom>
        </p:spPr>
      </p:pic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BEACA7DE-C270-4776-93A2-3EF0B21EFE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49910" y="1288973"/>
            <a:ext cx="3049609" cy="1868461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pic>
        <p:nvPicPr>
          <p:cNvPr id="20" name="Picture 19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074BEF3-B123-43E4-BD8B-A278E0BA95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412" y="1120133"/>
            <a:ext cx="3067123" cy="2043347"/>
          </a:xfrm>
          <a:prstGeom prst="rect">
            <a:avLst/>
          </a:prstGeom>
        </p:spPr>
      </p:pic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85E690E-7CAB-4375-930B-5BAAEA686AA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3914" y="1288973"/>
            <a:ext cx="3049609" cy="1868461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pic>
        <p:nvPicPr>
          <p:cNvPr id="23" name="Picture 2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53D67DB-9851-464E-BE92-27B7C56CE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969" y="1120133"/>
            <a:ext cx="3067123" cy="2043347"/>
          </a:xfrm>
          <a:prstGeom prst="rect">
            <a:avLst/>
          </a:prstGeom>
        </p:spPr>
      </p:pic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584C9FCA-1F36-43B3-995C-8794B07A54D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78471" y="1288973"/>
            <a:ext cx="3049609" cy="1868461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pic>
        <p:nvPicPr>
          <p:cNvPr id="25" name="Picture 2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C540215-806E-4A30-B621-D832C12738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08" y="3647841"/>
            <a:ext cx="3067123" cy="2043347"/>
          </a:xfrm>
          <a:prstGeom prst="rect">
            <a:avLst/>
          </a:prstGeom>
        </p:spPr>
      </p:pic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C53053B5-D4FE-4EBC-BE08-9D15DF8F718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49910" y="3816681"/>
            <a:ext cx="3049609" cy="1868461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pic>
        <p:nvPicPr>
          <p:cNvPr id="27" name="Picture 2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6A67AA7-19EC-4C6A-AEA4-40AC460833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412" y="3647841"/>
            <a:ext cx="3067123" cy="2043347"/>
          </a:xfrm>
          <a:prstGeom prst="rect">
            <a:avLst/>
          </a:prstGeom>
        </p:spPr>
      </p:pic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9C0F7481-F594-48B4-81BA-5FD12399EB8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73914" y="3816681"/>
            <a:ext cx="3049609" cy="1868461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pic>
        <p:nvPicPr>
          <p:cNvPr id="29" name="Picture 2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A4C1623-B256-48A3-9FF1-8018D29031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969" y="3647841"/>
            <a:ext cx="3067123" cy="2043347"/>
          </a:xfrm>
          <a:prstGeom prst="rect">
            <a:avLst/>
          </a:prstGeom>
        </p:spPr>
      </p:pic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67049450-33A0-4F9B-8A95-A7BA341BBED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78471" y="3816681"/>
            <a:ext cx="3049609" cy="1868461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19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3216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6A8FE9-2041-43F3-AEDC-4CB10A20A9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063" y="6166368"/>
            <a:ext cx="535101" cy="23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601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ored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05E6A23-9A33-4BEA-977F-28D722129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5D5905-4645-4E86-AC28-D65897DA26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063" y="6166368"/>
            <a:ext cx="535100" cy="230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6E2B92-87B9-42DF-A4B9-F34406DFF6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44" y="0"/>
            <a:ext cx="1148156" cy="114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404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BAB3AD-F073-4206-B0D4-1573C7D7E5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5318" y="1228165"/>
            <a:ext cx="5367365" cy="4200577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4500" b="1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US" dirty="0"/>
          </a:p>
        </p:txBody>
      </p:sp>
      <p:pic>
        <p:nvPicPr>
          <p:cNvPr id="8" name="Picture 7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50BE88B0-B5C7-4DB4-9BFC-61CAF1B85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13" y="1138238"/>
            <a:ext cx="958384" cy="65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50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ou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9A8840B-B1C4-4B6C-B447-F0E8194C07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6F7BB-9B12-4029-AD41-E7996887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B0D77-2DEB-4CC3-8981-7B5DE878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C681-78A5-4648-8B85-2ECD690D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7AB4C4-2F08-42B5-A7E4-DE204B13A7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41200" y="6166800"/>
            <a:ext cx="536400" cy="230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5B33F97-C2DE-43A9-B6F2-2B5E020980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05318" y="1228165"/>
            <a:ext cx="5367365" cy="1640541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4500" b="1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2AFB03D-85E4-405E-A94E-D446A85E21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30400" y="1137600"/>
            <a:ext cx="957600" cy="655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02852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&amp;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9A8840B-B1C4-4B6C-B447-F0E8194C07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6F7BB-9B12-4029-AD41-E7996887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B0D77-2DEB-4CC3-8981-7B5DE878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C681-78A5-4648-8B85-2ECD690D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7AB4C4-2F08-42B5-A7E4-DE204B13A7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41200" y="6166800"/>
            <a:ext cx="536400" cy="230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DD95D4D-236A-4D62-8002-5F36270382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64800" y="2116800"/>
            <a:ext cx="4860000" cy="24084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6812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240B3-B9FB-496F-AC54-66EA0E91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0E53-0E4B-410B-AE95-164BEBDB0098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592E1-BE39-4EDC-A36B-21426302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5F75B-3AB8-496E-A385-62F599E1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EC84A-86D0-4E95-B7FA-099522B5A92B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3A8E14-0F19-4E1F-9E58-EB17BBEB8E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063" y="6166368"/>
            <a:ext cx="535101" cy="2309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43E327-D4C3-4BFD-9BED-4202D72D19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44" y="0"/>
            <a:ext cx="1148156" cy="114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28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er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672DD-3EAC-49C1-9EE6-ECC4E1AEC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132" y="1054100"/>
            <a:ext cx="10009931" cy="73187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037A4-235D-4472-B407-1864DDEB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EC14D-FEF2-48EB-8DB0-C499009F7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5551-E29B-443B-9356-6906EC4E71D7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F1FBD-55AD-44AC-B008-3B0B9174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FD3DB-D102-4EA1-9B20-F1EA955E8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D6F6-2DA0-4F58-B6A2-B34E041D2847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DE29954-ECF3-40BE-A58E-2F299C8618A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31133" y="1785980"/>
            <a:ext cx="10009930" cy="4450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6029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966" y="1598167"/>
            <a:ext cx="5048983" cy="3661668"/>
          </a:xfrm>
        </p:spPr>
        <p:txBody>
          <a:bodyPr>
            <a:normAutofit/>
          </a:bodyPr>
          <a:lstStyle>
            <a:lvl1pPr>
              <a:defRPr sz="533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30" y="-4641052"/>
            <a:ext cx="10944655" cy="1094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60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966" y="1598167"/>
            <a:ext cx="5048983" cy="3661668"/>
          </a:xfrm>
        </p:spPr>
        <p:txBody>
          <a:bodyPr>
            <a:normAutofit/>
          </a:bodyPr>
          <a:lstStyle>
            <a:lvl1pPr>
              <a:defRPr sz="533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30" y="-4641052"/>
            <a:ext cx="10944655" cy="1094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1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037A4-235D-4472-B407-1864DDEB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EC14D-FEF2-48EB-8DB0-C499009F7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5551-E29B-443B-9356-6906EC4E71D7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F1FBD-55AD-44AC-B008-3B0B9174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FD3DB-D102-4EA1-9B20-F1EA955E8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D6F6-2DA0-4F58-B6A2-B34E041D2847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F07559-CC54-490B-BB68-3800EAB5D8B3}"/>
              </a:ext>
            </a:extLst>
          </p:cNvPr>
          <p:cNvSpPr txBox="1"/>
          <p:nvPr userDrawn="1"/>
        </p:nvSpPr>
        <p:spPr>
          <a:xfrm>
            <a:off x="1047869" y="961544"/>
            <a:ext cx="27918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5"/>
                </a:solidFill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12853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4384B-D590-4A93-92EB-6CF321E07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3B5551-E29B-443B-9356-6906EC4E71D7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D716E-F476-4476-9A75-5F11B7007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C5F64-26C8-4B4B-B37C-A9A9D360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60D6F6-2DA0-4F58-B6A2-B34E041D2847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6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09936FE3-AFAA-4AB5-858F-0A9CA8BB37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240" y="0"/>
            <a:ext cx="3032760" cy="303276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ED3240D-A199-44EC-A347-3231A12A9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132" y="5026418"/>
            <a:ext cx="6928624" cy="87521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7A5EF3E2-96D2-4EC4-BFA5-C627FDDA1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132" y="1358537"/>
            <a:ext cx="7525039" cy="242969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D6334A-A773-4F60-BDF1-11C17AA16B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063" y="6166368"/>
            <a:ext cx="535100" cy="23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4384B-D590-4A93-92EB-6CF321E07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3B5551-E29B-443B-9356-6906EC4E71D7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D716E-F476-4476-9A75-5F11B7007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C5F64-26C8-4B4B-B37C-A9A9D360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60D6F6-2DA0-4F58-B6A2-B34E041D2847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936FE3-AFAA-4AB5-858F-0A9CA8BB37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240" y="0"/>
            <a:ext cx="3032760" cy="303276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ED3240D-A199-44EC-A347-3231A12A9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132" y="5026418"/>
            <a:ext cx="6928624" cy="87521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7A5EF3E2-96D2-4EC4-BFA5-C627FDDA1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132" y="1358537"/>
            <a:ext cx="7525039" cy="242969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D6334A-A773-4F60-BDF1-11C17AA16B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063" y="6166368"/>
            <a:ext cx="535100" cy="23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98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9A8840B-B1C4-4B6C-B447-F0E8194C07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6F7BB-9B12-4029-AD41-E7996887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B0D77-2DEB-4CC3-8981-7B5DE878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C681-78A5-4648-8B85-2ECD690D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8C7532-19F4-48DD-BD14-A34B6EAD44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771" y="1132115"/>
            <a:ext cx="10257429" cy="2094411"/>
          </a:xfrm>
          <a:prstGeom prst="rect">
            <a:avLst/>
          </a:prstGeom>
          <a:noFill/>
          <a:ln>
            <a:noFill/>
          </a:ln>
        </p:spPr>
        <p:txBody>
          <a:bodyPr lIns="360000" tIns="360000" rIns="360000" bIns="360000" anchor="t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A58ECA5-150A-4B87-9DBB-6B8181777A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41200" y="6166800"/>
            <a:ext cx="536400" cy="230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262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9A8840B-B1C4-4B6C-B447-F0E8194C07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6088909" cy="6858000"/>
          </a:xfrm>
          <a:prstGeom prst="rect">
            <a:avLst/>
          </a:prstGeom>
          <a:pattFill prst="wd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6F7BB-9B12-4029-AD41-E7996887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B0D77-2DEB-4CC3-8981-7B5DE878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C681-78A5-4648-8B85-2ECD690D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7672899-0E62-4B4F-A0CE-467822BD2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1800" y="1054100"/>
            <a:ext cx="4259263" cy="154758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68B89CA-F2FA-4678-9F1D-ED5603C33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800" y="3058886"/>
            <a:ext cx="4259263" cy="2632302"/>
          </a:xfrm>
        </p:spPr>
        <p:txBody>
          <a:bodyPr/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271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9A8840B-B1C4-4B6C-B447-F0E8194C07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3091" y="1"/>
            <a:ext cx="6088909" cy="6858000"/>
          </a:xfrm>
          <a:prstGeom prst="rect">
            <a:avLst/>
          </a:prstGeom>
          <a:pattFill prst="wdDnDiag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6F7BB-9B12-4029-AD41-E7996887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B0D77-2DEB-4CC3-8981-7B5DE878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C681-78A5-4648-8B85-2ECD690D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7672899-0E62-4B4F-A0CE-467822BD2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132" y="1054100"/>
            <a:ext cx="4259263" cy="154758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68B89CA-F2FA-4678-9F1D-ED5603C33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132" y="3058886"/>
            <a:ext cx="4259263" cy="2632302"/>
          </a:xfrm>
        </p:spPr>
        <p:txBody>
          <a:bodyPr/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D2D73-4413-4D8C-9F05-45C09BEC72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41200" y="6166800"/>
            <a:ext cx="536400" cy="230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7016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8103C-E075-4A60-ADA3-B5DE16D1A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132" y="1054101"/>
            <a:ext cx="10009931" cy="1295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08EFE-4498-4D4D-9497-1059B481E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132" y="2984499"/>
            <a:ext cx="10009931" cy="270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
Andet niveau
Tredje niveau
Fjerde niveau
Femte niveau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860BB-1DD1-4C0A-8247-68231A14B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08647" y="6213575"/>
            <a:ext cx="754597" cy="136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80E53-0E4B-410B-AE95-164BEBDB0098}" type="datetimeFigureOut">
              <a:rPr lang="en-GB" smtClean="0"/>
              <a:pPr/>
              <a:t>14/04/2023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825C2-BA7B-428C-8E0F-127BFDDA93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1474" y="6213575"/>
            <a:ext cx="3447435" cy="136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9DC24-8BDF-4C90-8C97-5D5CCF304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1132" y="6213575"/>
            <a:ext cx="499285" cy="136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EC84A-86D0-4E95-B7FA-099522B5A92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886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96" r:id="rId3"/>
    <p:sldLayoutId id="2147483686" r:id="rId4"/>
    <p:sldLayoutId id="2147483685" r:id="rId5"/>
    <p:sldLayoutId id="2147483690" r:id="rId6"/>
    <p:sldLayoutId id="2147483691" r:id="rId7"/>
    <p:sldLayoutId id="2147483671" r:id="rId8"/>
    <p:sldLayoutId id="2147483687" r:id="rId9"/>
    <p:sldLayoutId id="2147483672" r:id="rId10"/>
    <p:sldLayoutId id="2147483688" r:id="rId11"/>
    <p:sldLayoutId id="2147483689" r:id="rId12"/>
    <p:sldLayoutId id="2147483652" r:id="rId13"/>
    <p:sldLayoutId id="2147483653" r:id="rId14"/>
    <p:sldLayoutId id="2147483654" r:id="rId15"/>
    <p:sldLayoutId id="2147483692" r:id="rId16"/>
    <p:sldLayoutId id="2147483693" r:id="rId17"/>
    <p:sldLayoutId id="2147483697" r:id="rId18"/>
    <p:sldLayoutId id="2147483694" r:id="rId19"/>
    <p:sldLayoutId id="2147483695" r:id="rId20"/>
    <p:sldLayoutId id="2147483698" r:id="rId21"/>
    <p:sldLayoutId id="2147483699" r:id="rId22"/>
    <p:sldLayoutId id="2147483655" r:id="rId23"/>
    <p:sldLayoutId id="2147483703" r:id="rId24"/>
    <p:sldLayoutId id="2147483704" r:id="rId25"/>
    <p:sldLayoutId id="2147483682" r:id="rId26"/>
    <p:sldLayoutId id="2147483701" r:id="rId27"/>
    <p:sldLayoutId id="2147483702" r:id="rId28"/>
    <p:sldLayoutId id="2147483662" r:id="rId29"/>
    <p:sldLayoutId id="2147483707" r:id="rId30"/>
    <p:sldLayoutId id="2147483709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57188" indent="-1762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6088" indent="-88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936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627063" indent="-873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a.co/d/hq5HeMt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a.co/d/hq5HeM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a.co/d/hq5HeM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el 1">
            <a:extLst>
              <a:ext uri="{FF2B5EF4-FFF2-40B4-BE49-F238E27FC236}">
                <a16:creationId xmlns:a16="http://schemas.microsoft.com/office/drawing/2014/main" id="{2DDC8A44-7529-A542-ADE9-B349E44C2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533" y="3475645"/>
            <a:ext cx="6928624" cy="875212"/>
          </a:xfrm>
        </p:spPr>
        <p:txBody>
          <a:bodyPr/>
          <a:lstStyle/>
          <a:p>
            <a:r>
              <a:rPr lang="da-DK" dirty="0"/>
              <a:t>From ‘Make it all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me</a:t>
            </a:r>
            <a:r>
              <a:rPr lang="da-DK" dirty="0"/>
              <a:t>’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C50643E-AE71-4645-9F74-495AE071C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The Omnichannel </a:t>
            </a:r>
            <a:r>
              <a:rPr lang="da-DK" dirty="0" err="1"/>
              <a:t>Hexagon</a:t>
            </a:r>
            <a:endParaRPr lang="da-DK" dirty="0"/>
          </a:p>
        </p:txBody>
      </p:sp>
      <p:pic>
        <p:nvPicPr>
          <p:cNvPr id="4" name="Billede 3">
            <a:hlinkClick r:id="rId2"/>
            <a:extLst>
              <a:ext uri="{FF2B5EF4-FFF2-40B4-BE49-F238E27FC236}">
                <a16:creationId xmlns:a16="http://schemas.microsoft.com/office/drawing/2014/main" id="{018B086A-EA29-C60D-F1E4-69071FF2E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011" y="753273"/>
            <a:ext cx="3028857" cy="4273145"/>
          </a:xfrm>
          <a:prstGeom prst="rect">
            <a:avLst/>
          </a:prstGeom>
        </p:spPr>
      </p:pic>
      <p:pic>
        <p:nvPicPr>
          <p:cNvPr id="5" name="Billede 4" descr="Et billede, der indeholder papirvare&#10;&#10;Automatisk genereret beskrivelse">
            <a:extLst>
              <a:ext uri="{FF2B5EF4-FFF2-40B4-BE49-F238E27FC236}">
                <a16:creationId xmlns:a16="http://schemas.microsoft.com/office/drawing/2014/main" id="{D80C90BD-BA64-9CD7-68E0-173DC2141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384162"/>
            <a:ext cx="3769360" cy="37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91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38D5472-F98E-A645-B4ED-C5A42D3CB2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1" t="17990" r="18042" b="20571"/>
          <a:stretch/>
        </p:blipFill>
        <p:spPr>
          <a:xfrm>
            <a:off x="2877780" y="345639"/>
            <a:ext cx="6436439" cy="616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71527303-C87C-F347-8F8F-04C4A39CC8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6" t="20952" r="17830" b="21904"/>
          <a:stretch/>
        </p:blipFill>
        <p:spPr>
          <a:xfrm>
            <a:off x="2898017" y="626894"/>
            <a:ext cx="6761137" cy="594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&#10;&#10;Automatisk genereret beskrivelse">
            <a:extLst>
              <a:ext uri="{FF2B5EF4-FFF2-40B4-BE49-F238E27FC236}">
                <a16:creationId xmlns:a16="http://schemas.microsoft.com/office/drawing/2014/main" id="{7F343A30-9873-B745-8F96-879161D497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19260" r="17831" b="20635"/>
          <a:stretch/>
        </p:blipFill>
        <p:spPr>
          <a:xfrm>
            <a:off x="2995053" y="569686"/>
            <a:ext cx="6201894" cy="57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8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5078" y="155112"/>
            <a:ext cx="10498741" cy="1478400"/>
          </a:xfrm>
        </p:spPr>
        <p:txBody>
          <a:bodyPr anchor="t"/>
          <a:lstStyle/>
          <a:p>
            <a:r>
              <a:rPr lang="da-DK" dirty="0"/>
              <a:t>The </a:t>
            </a:r>
            <a:r>
              <a:rPr lang="da-DK" dirty="0" err="1"/>
              <a:t>omnichannel</a:t>
            </a:r>
            <a:r>
              <a:rPr lang="da-DK" dirty="0"/>
              <a:t> </a:t>
            </a:r>
            <a:r>
              <a:rPr lang="da-DK" dirty="0" err="1"/>
              <a:t>hexagon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C29CA42-503D-484F-B97C-F9B89564E6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2" t="17354" r="16138" b="17037"/>
          <a:stretch/>
        </p:blipFill>
        <p:spPr>
          <a:xfrm>
            <a:off x="2895598" y="714827"/>
            <a:ext cx="6262915" cy="612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2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Thanks</a:t>
            </a:r>
            <a:r>
              <a:rPr lang="da-DK" dirty="0"/>
              <a:t> for </a:t>
            </a:r>
            <a:r>
              <a:rPr lang="da-DK" dirty="0" err="1"/>
              <a:t>looking</a:t>
            </a:r>
            <a:r>
              <a:rPr lang="da-DK" dirty="0"/>
              <a:t>!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846629" y="1934400"/>
            <a:ext cx="7851168" cy="3901251"/>
          </a:xfrm>
        </p:spPr>
        <p:txBody>
          <a:bodyPr anchor="t">
            <a:normAutofit/>
          </a:bodyPr>
          <a:lstStyle/>
          <a:p>
            <a:r>
              <a:rPr lang="da-DK" dirty="0"/>
              <a:t>Rasmus Houlind</a:t>
            </a:r>
          </a:p>
          <a:p>
            <a:r>
              <a:rPr lang="da-DK" dirty="0" err="1">
                <a:solidFill>
                  <a:srgbClr val="00B0F0"/>
                </a:solidFill>
              </a:rPr>
              <a:t>dk.linkedin.com</a:t>
            </a:r>
            <a:r>
              <a:rPr lang="da-DK" dirty="0">
                <a:solidFill>
                  <a:srgbClr val="00B0F0"/>
                </a:solidFill>
              </a:rPr>
              <a:t>/in/</a:t>
            </a:r>
            <a:r>
              <a:rPr lang="da-DK" dirty="0" err="1">
                <a:solidFill>
                  <a:srgbClr val="00B0F0"/>
                </a:solidFill>
              </a:rPr>
              <a:t>houlind</a:t>
            </a:r>
            <a:endParaRPr lang="da-DK" dirty="0">
              <a:solidFill>
                <a:srgbClr val="00B0F0"/>
              </a:solidFill>
            </a:endParaRPr>
          </a:p>
          <a:p>
            <a:r>
              <a:rPr lang="da-DK" u="sng" dirty="0" err="1">
                <a:solidFill>
                  <a:schemeClr val="accent2"/>
                </a:solidFill>
              </a:rPr>
              <a:t>rh@agillic.com</a:t>
            </a:r>
            <a:endParaRPr lang="da-DK" u="sng" dirty="0">
              <a:solidFill>
                <a:schemeClr val="accent2"/>
              </a:solidFill>
            </a:endParaRPr>
          </a:p>
          <a:p>
            <a:r>
              <a:rPr lang="da-DK" dirty="0" err="1"/>
              <a:t>cell</a:t>
            </a:r>
            <a:r>
              <a:rPr lang="da-DK" dirty="0"/>
              <a:t>. +45 53 886 555</a:t>
            </a:r>
          </a:p>
          <a:p>
            <a:endParaRPr lang="da-DK" dirty="0"/>
          </a:p>
          <a:p>
            <a:r>
              <a:rPr lang="da-DK" dirty="0"/>
              <a:t>Buy the book on </a:t>
            </a:r>
            <a:r>
              <a:rPr lang="da-DK" dirty="0">
                <a:hlinkClick r:id="rId2"/>
              </a:rPr>
              <a:t>Amazon!</a:t>
            </a:r>
            <a:endParaRPr lang="da-DK" dirty="0"/>
          </a:p>
          <a:p>
            <a:pPr lvl="1"/>
            <a:r>
              <a:rPr lang="da-DK" dirty="0">
                <a:hlinkClick r:id="rId2"/>
              </a:rPr>
              <a:t>https://a.co/d/hq5HeMt</a:t>
            </a:r>
            <a:r>
              <a:rPr lang="da-DK" dirty="0"/>
              <a:t> </a:t>
            </a:r>
          </a:p>
          <a:p>
            <a:endParaRPr lang="da-DK" dirty="0"/>
          </a:p>
          <a:p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2" r="19414"/>
          <a:stretch/>
        </p:blipFill>
        <p:spPr>
          <a:xfrm>
            <a:off x="8444172" y="1232272"/>
            <a:ext cx="2519793" cy="2860304"/>
          </a:xfrm>
          <a:prstGeom prst="rect">
            <a:avLst/>
          </a:prstGeom>
        </p:spPr>
      </p:pic>
      <p:pic>
        <p:nvPicPr>
          <p:cNvPr id="6" name="Billede 5">
            <a:hlinkClick r:id="rId2"/>
            <a:extLst>
              <a:ext uri="{FF2B5EF4-FFF2-40B4-BE49-F238E27FC236}">
                <a16:creationId xmlns:a16="http://schemas.microsoft.com/office/drawing/2014/main" id="{03978675-D40F-5A48-905D-626F8EDFF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00" y="2532777"/>
            <a:ext cx="2511452" cy="35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0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75FC9DC3-119E-8041-88E6-1A35BAC2A7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2" t="52252" r="21592" b="20901"/>
          <a:stretch/>
        </p:blipFill>
        <p:spPr>
          <a:xfrm>
            <a:off x="2261287" y="-102566"/>
            <a:ext cx="7142204" cy="71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</a:t>
            </a:r>
            <a:r>
              <a:rPr lang="da-DK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than</a:t>
            </a:r>
            <a:r>
              <a:rPr lang="da-DK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 book…</a:t>
            </a:r>
          </a:p>
        </p:txBody>
      </p:sp>
      <p:sp>
        <p:nvSpPr>
          <p:cNvPr id="7" name="Rektangel 6"/>
          <p:cNvSpPr/>
          <p:nvPr/>
        </p:nvSpPr>
        <p:spPr>
          <a:xfrm>
            <a:off x="5618922" y="4425318"/>
            <a:ext cx="51456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‘Make it all about me’</a:t>
            </a:r>
            <a:r>
              <a:rPr lang="en-US" sz="16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is </a:t>
            </a:r>
            <a:r>
              <a:rPr lang="en-US" sz="1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‘all about business’</a:t>
            </a:r>
            <a:r>
              <a:rPr lang="en-US" sz="16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chock full of practical advice and ideas for using data, analytics and personalization tools to create value, both for customers and the bottom line.”</a:t>
            </a:r>
            <a:r>
              <a:rPr lang="da-DK" sz="1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br>
              <a:rPr lang="da-DK" sz="1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da-DK" sz="1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 Don Peppers, </a:t>
            </a:r>
            <a:r>
              <a:rPr lang="da-DK" sz="16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author</a:t>
            </a:r>
            <a:r>
              <a:rPr lang="da-DK" sz="1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and </a:t>
            </a:r>
            <a:r>
              <a:rPr lang="da-DK" sz="16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thought</a:t>
            </a:r>
            <a:r>
              <a:rPr lang="da-DK" sz="1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da-DK" sz="16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leader</a:t>
            </a:r>
            <a:r>
              <a:rPr lang="da-DK" sz="1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CX Speakers</a:t>
            </a:r>
          </a:p>
        </p:txBody>
      </p:sp>
      <p:sp>
        <p:nvSpPr>
          <p:cNvPr id="9" name="Rektangel 8"/>
          <p:cNvSpPr/>
          <p:nvPr/>
        </p:nvSpPr>
        <p:spPr>
          <a:xfrm>
            <a:off x="5618922" y="2313971"/>
            <a:ext cx="5883967" cy="2111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indent="-342891">
              <a:spcBef>
                <a:spcPct val="20000"/>
              </a:spcBef>
              <a:buClr>
                <a:srgbClr val="74849A"/>
              </a:buClr>
              <a:buFont typeface="Times" charset="0"/>
              <a:buChar char="•"/>
            </a:pPr>
            <a:r>
              <a:rPr lang="en-GB" sz="1600" kern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80+ professional contributors</a:t>
            </a:r>
          </a:p>
          <a:p>
            <a:pPr marL="342891" indent="-342891">
              <a:spcBef>
                <a:spcPct val="20000"/>
              </a:spcBef>
              <a:buClr>
                <a:srgbClr val="74849A"/>
              </a:buClr>
              <a:buFont typeface="Times" charset="0"/>
              <a:buChar char="•"/>
            </a:pPr>
            <a:r>
              <a:rPr lang="en-GB" sz="1600" kern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 expert panels and roundtable sessions</a:t>
            </a:r>
          </a:p>
          <a:p>
            <a:pPr marL="342891" indent="-342891">
              <a:spcBef>
                <a:spcPct val="20000"/>
              </a:spcBef>
              <a:buClr>
                <a:srgbClr val="74849A"/>
              </a:buClr>
              <a:buFont typeface="Times" charset="0"/>
              <a:buChar char="•"/>
            </a:pPr>
            <a:r>
              <a:rPr lang="en-GB" sz="1600" kern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One co-author, Colin Shearer</a:t>
            </a:r>
          </a:p>
          <a:p>
            <a:pPr marL="342891" indent="-342891">
              <a:spcBef>
                <a:spcPct val="20000"/>
              </a:spcBef>
              <a:buClr>
                <a:srgbClr val="74849A"/>
              </a:buClr>
              <a:buFont typeface="Times" charset="0"/>
              <a:buChar char="•"/>
            </a:pPr>
            <a:r>
              <a:rPr lang="en-GB" sz="1600" kern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Collecting research data about Omnichannel Marketing</a:t>
            </a:r>
          </a:p>
          <a:p>
            <a:pPr marL="342891" indent="-342891">
              <a:spcBef>
                <a:spcPct val="20000"/>
              </a:spcBef>
              <a:buClr>
                <a:srgbClr val="74849A"/>
              </a:buClr>
              <a:buFont typeface="Times" charset="0"/>
              <a:buChar char="•"/>
            </a:pPr>
            <a:r>
              <a:rPr lang="en-GB" sz="1600" kern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than 700 respondents of first omnichannel survey</a:t>
            </a:r>
          </a:p>
          <a:p>
            <a:pPr marL="342891" indent="-342891">
              <a:spcBef>
                <a:spcPct val="20000"/>
              </a:spcBef>
              <a:buClr>
                <a:srgbClr val="74849A"/>
              </a:buClr>
              <a:buFont typeface="Times" charset="0"/>
              <a:buChar char="•"/>
            </a:pPr>
            <a:r>
              <a:rPr lang="en-GB" sz="1600" kern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than 4000 books sold</a:t>
            </a:r>
          </a:p>
          <a:p>
            <a:pPr marL="342891" indent="-342891">
              <a:spcBef>
                <a:spcPct val="20000"/>
              </a:spcBef>
              <a:buClr>
                <a:srgbClr val="74849A"/>
              </a:buClr>
              <a:buFont typeface="Times" charset="0"/>
              <a:buChar char="•"/>
            </a:pPr>
            <a:endParaRPr lang="en-GB" sz="1600" kern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Billede 7">
            <a:hlinkClick r:id="rId2"/>
            <a:extLst>
              <a:ext uri="{FF2B5EF4-FFF2-40B4-BE49-F238E27FC236}">
                <a16:creationId xmlns:a16="http://schemas.microsoft.com/office/drawing/2014/main" id="{211618E1-166C-0849-999A-067412535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273" y="1820661"/>
            <a:ext cx="3028857" cy="427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94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How do the </a:t>
            </a:r>
            <a:r>
              <a:rPr lang="da-DK" dirty="0" err="1"/>
              <a:t>best</a:t>
            </a:r>
            <a:r>
              <a:rPr lang="da-DK" dirty="0"/>
              <a:t> in </a:t>
            </a:r>
            <a:r>
              <a:rPr lang="da-DK" dirty="0" err="1"/>
              <a:t>class</a:t>
            </a:r>
            <a:r>
              <a:rPr lang="da-DK" dirty="0"/>
              <a:t> </a:t>
            </a:r>
            <a:r>
              <a:rPr lang="da-DK" dirty="0" err="1"/>
              <a:t>work</a:t>
            </a:r>
            <a:r>
              <a:rPr lang="da-DK" dirty="0"/>
              <a:t> with </a:t>
            </a:r>
            <a:r>
              <a:rPr lang="da-DK" dirty="0" err="1"/>
              <a:t>omnichannel</a:t>
            </a:r>
            <a:r>
              <a:rPr lang="da-DK" dirty="0"/>
              <a:t> marketing &amp; CX?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938881" y="2349998"/>
            <a:ext cx="7442237" cy="3901251"/>
          </a:xfrm>
        </p:spPr>
        <p:txBody>
          <a:bodyPr>
            <a:normAutofit/>
          </a:bodyPr>
          <a:lstStyle/>
          <a:p>
            <a:pPr marL="609585" indent="-609585">
              <a:buFont typeface="+mj-lt"/>
              <a:buAutoNum type="arabicPeriod"/>
            </a:pPr>
            <a:r>
              <a:rPr lang="en-GB" dirty="0"/>
              <a:t>They recognise their customers across channels and ask for permission to communicate directly</a:t>
            </a:r>
          </a:p>
          <a:p>
            <a:pPr marL="609585" indent="-609585">
              <a:buFont typeface="+mj-lt"/>
              <a:buAutoNum type="arabicPeriod"/>
            </a:pPr>
            <a:r>
              <a:rPr lang="en-GB" dirty="0"/>
              <a:t>They collect data systematically from all touchpoints and channels</a:t>
            </a:r>
          </a:p>
          <a:p>
            <a:pPr marL="609585" indent="-609585">
              <a:buFont typeface="+mj-lt"/>
              <a:buAutoNum type="arabicPeriod"/>
            </a:pPr>
            <a:r>
              <a:rPr lang="en-GB" dirty="0"/>
              <a:t>They analyse their data to provide insights on a customer level</a:t>
            </a:r>
          </a:p>
          <a:p>
            <a:pPr marL="609585" indent="-609585">
              <a:buFont typeface="+mj-lt"/>
              <a:buAutoNum type="arabicPeriod"/>
            </a:pPr>
            <a:r>
              <a:rPr lang="en-GB" dirty="0"/>
              <a:t>They act on their data and insights to create better communication, service and CX</a:t>
            </a:r>
          </a:p>
          <a:p>
            <a:pPr marL="609585" indent="-609585">
              <a:buFont typeface="+mj-lt"/>
              <a:buAutoNum type="arabicPeriod"/>
            </a:pPr>
            <a:r>
              <a:rPr lang="en-GB" dirty="0"/>
              <a:t>They analyse their performance using customer metrics</a:t>
            </a:r>
          </a:p>
          <a:p>
            <a:pPr marL="609585" indent="-609585">
              <a:buFont typeface="+mj-lt"/>
              <a:buAutoNum type="arabicPeriod"/>
            </a:pPr>
            <a:r>
              <a:rPr lang="en-GB" dirty="0"/>
              <a:t>They’ve organised themselves around omnichannel marketing</a:t>
            </a:r>
          </a:p>
        </p:txBody>
      </p:sp>
      <p:pic>
        <p:nvPicPr>
          <p:cNvPr id="6" name="Billede 5" descr="Et billede, der indeholder papirvare&#10;&#10;Automatisk genereret beskrivelse">
            <a:extLst>
              <a:ext uri="{FF2B5EF4-FFF2-40B4-BE49-F238E27FC236}">
                <a16:creationId xmlns:a16="http://schemas.microsoft.com/office/drawing/2014/main" id="{83EE4367-43A7-9D42-B8C1-A68E06F4F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8867" y="1934400"/>
            <a:ext cx="3769360" cy="37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87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5078" y="155112"/>
            <a:ext cx="10498741" cy="1478400"/>
          </a:xfrm>
        </p:spPr>
        <p:txBody>
          <a:bodyPr anchor="t"/>
          <a:lstStyle/>
          <a:p>
            <a:r>
              <a:rPr lang="da-DK" dirty="0"/>
              <a:t>The </a:t>
            </a:r>
            <a:r>
              <a:rPr lang="da-DK" dirty="0" err="1"/>
              <a:t>Omnichannel</a:t>
            </a:r>
            <a:r>
              <a:rPr lang="da-DK" dirty="0"/>
              <a:t> </a:t>
            </a:r>
            <a:r>
              <a:rPr lang="da-DK" dirty="0" err="1"/>
              <a:t>Hexagon</a:t>
            </a:r>
            <a:endParaRPr lang="da-DK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FC40728A-E9C0-1B40-AB83-4A3345103B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3" t="17291" r="17222" b="18542"/>
          <a:stretch/>
        </p:blipFill>
        <p:spPr>
          <a:xfrm>
            <a:off x="2557462" y="634168"/>
            <a:ext cx="6486525" cy="6223832"/>
          </a:xfrm>
          <a:prstGeom prst="rect">
            <a:avLst/>
          </a:prstGeom>
        </p:spPr>
      </p:pic>
      <p:pic>
        <p:nvPicPr>
          <p:cNvPr id="7" name="Billede 6" descr="Et billede, der indeholder papirvare&#10;&#10;Automatisk genereret beskrivelse">
            <a:extLst>
              <a:ext uri="{FF2B5EF4-FFF2-40B4-BE49-F238E27FC236}">
                <a16:creationId xmlns:a16="http://schemas.microsoft.com/office/drawing/2014/main" id="{469288AB-B39F-4641-8D72-5CD456756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836" y="372911"/>
            <a:ext cx="6891335" cy="689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2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1BB1418F-2987-8F41-81CF-696A4313EC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03" t="17291" r="17222" b="18542"/>
          <a:stretch/>
        </p:blipFill>
        <p:spPr>
          <a:xfrm>
            <a:off x="2232992" y="-316640"/>
            <a:ext cx="7639671" cy="7330278"/>
          </a:xfrm>
          <a:prstGeom prst="rect">
            <a:avLst/>
          </a:prstGeom>
        </p:spPr>
      </p:pic>
      <p:pic>
        <p:nvPicPr>
          <p:cNvPr id="32" name="Billede 31" descr="Et billede, der indeholder papirvare&#10;&#10;Automatisk genereret beskrivelse">
            <a:extLst>
              <a:ext uri="{FF2B5EF4-FFF2-40B4-BE49-F238E27FC236}">
                <a16:creationId xmlns:a16="http://schemas.microsoft.com/office/drawing/2014/main" id="{947E11A3-E848-8545-9B87-E2AEDC8C3B4F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2088451" y="-610362"/>
            <a:ext cx="8078724" cy="8078724"/>
          </a:xfrm>
          <a:prstGeom prst="rect">
            <a:avLst/>
          </a:prstGeom>
        </p:spPr>
      </p:pic>
      <p:sp>
        <p:nvSpPr>
          <p:cNvPr id="16" name="Ligebenet trapez 15"/>
          <p:cNvSpPr/>
          <p:nvPr/>
        </p:nvSpPr>
        <p:spPr bwMode="auto">
          <a:xfrm rot="7196051">
            <a:off x="2264579" y="1653931"/>
            <a:ext cx="3436475" cy="1022352"/>
          </a:xfrm>
          <a:prstGeom prst="trapezoid">
            <a:avLst>
              <a:gd name="adj" fmla="val 57362"/>
            </a:avLst>
          </a:prstGeom>
          <a:solidFill>
            <a:schemeClr val="accent2">
              <a:alpha val="5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Arial" charset="0"/>
              <a:ea typeface="ＭＳ Ｐゴシック" charset="-128"/>
            </a:endParaRPr>
          </a:p>
        </p:txBody>
      </p:sp>
      <p:sp>
        <p:nvSpPr>
          <p:cNvPr id="17" name="Ligebenet trapez 16"/>
          <p:cNvSpPr/>
          <p:nvPr/>
        </p:nvSpPr>
        <p:spPr bwMode="auto">
          <a:xfrm rot="10800000">
            <a:off x="4407027" y="410825"/>
            <a:ext cx="3441573" cy="1206416"/>
          </a:xfrm>
          <a:prstGeom prst="trapezoid">
            <a:avLst>
              <a:gd name="adj" fmla="val 57362"/>
            </a:avLst>
          </a:prstGeom>
          <a:solidFill>
            <a:schemeClr val="accent2">
              <a:alpha val="5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Arial" charset="0"/>
              <a:ea typeface="ＭＳ Ｐゴシック" charset="-128"/>
            </a:endParaRPr>
          </a:p>
        </p:txBody>
      </p:sp>
      <p:sp>
        <p:nvSpPr>
          <p:cNvPr id="18" name="Ligebenet trapez 17"/>
          <p:cNvSpPr/>
          <p:nvPr/>
        </p:nvSpPr>
        <p:spPr bwMode="auto">
          <a:xfrm rot="14377167">
            <a:off x="6738053" y="1754549"/>
            <a:ext cx="3411081" cy="654883"/>
          </a:xfrm>
          <a:prstGeom prst="trapezoid">
            <a:avLst>
              <a:gd name="adj" fmla="val 57362"/>
            </a:avLst>
          </a:prstGeom>
          <a:solidFill>
            <a:schemeClr val="accent2">
              <a:alpha val="5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Arial" charset="0"/>
              <a:ea typeface="ＭＳ Ｐゴシック" charset="-128"/>
            </a:endParaRPr>
          </a:p>
        </p:txBody>
      </p:sp>
      <p:sp>
        <p:nvSpPr>
          <p:cNvPr id="19" name="Ligebenet trapez 18"/>
          <p:cNvSpPr/>
          <p:nvPr/>
        </p:nvSpPr>
        <p:spPr bwMode="auto">
          <a:xfrm rot="17983535">
            <a:off x="6635769" y="4285638"/>
            <a:ext cx="3444649" cy="840311"/>
          </a:xfrm>
          <a:prstGeom prst="trapezoid">
            <a:avLst>
              <a:gd name="adj" fmla="val 57362"/>
            </a:avLst>
          </a:prstGeom>
          <a:solidFill>
            <a:schemeClr val="accent2">
              <a:alpha val="5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Arial" charset="0"/>
              <a:ea typeface="ＭＳ Ｐゴシック" charset="-128"/>
            </a:endParaRPr>
          </a:p>
        </p:txBody>
      </p:sp>
      <p:sp>
        <p:nvSpPr>
          <p:cNvPr id="20" name="Ligebenet trapez 19"/>
          <p:cNvSpPr/>
          <p:nvPr/>
        </p:nvSpPr>
        <p:spPr bwMode="auto">
          <a:xfrm>
            <a:off x="4396321" y="5497252"/>
            <a:ext cx="3437395" cy="897097"/>
          </a:xfrm>
          <a:prstGeom prst="trapezoid">
            <a:avLst>
              <a:gd name="adj" fmla="val 57362"/>
            </a:avLst>
          </a:prstGeom>
          <a:solidFill>
            <a:schemeClr val="accent2">
              <a:alpha val="5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Arial" charset="0"/>
              <a:ea typeface="ＭＳ Ｐゴシック" charset="-128"/>
            </a:endParaRPr>
          </a:p>
        </p:txBody>
      </p:sp>
      <p:sp>
        <p:nvSpPr>
          <p:cNvPr id="22" name="Ligebenet trapez 21"/>
          <p:cNvSpPr/>
          <p:nvPr/>
        </p:nvSpPr>
        <p:spPr bwMode="auto">
          <a:xfrm rot="3600000">
            <a:off x="2324691" y="4031979"/>
            <a:ext cx="3417523" cy="1143964"/>
          </a:xfrm>
          <a:prstGeom prst="trapezoid">
            <a:avLst>
              <a:gd name="adj" fmla="val 57362"/>
            </a:avLst>
          </a:prstGeom>
          <a:solidFill>
            <a:schemeClr val="accent2">
              <a:alpha val="5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3074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EAD3DEE-5E83-A04C-A270-9917B28FF5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7" t="20355" r="18757" b="20473"/>
          <a:stretch/>
        </p:blipFill>
        <p:spPr>
          <a:xfrm>
            <a:off x="2796930" y="498230"/>
            <a:ext cx="6330461" cy="58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1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D6DCEE9C-131C-BE45-99E9-22B857E3C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131CA5C8-D8A7-4F42-8C43-4BD957C370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t="20000" r="16852" b="19259"/>
          <a:stretch/>
        </p:blipFill>
        <p:spPr>
          <a:xfrm>
            <a:off x="2578100" y="266701"/>
            <a:ext cx="6908800" cy="641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5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visitkort&#10;&#10;Automatisk genereret beskrivelse">
            <a:extLst>
              <a:ext uri="{FF2B5EF4-FFF2-40B4-BE49-F238E27FC236}">
                <a16:creationId xmlns:a16="http://schemas.microsoft.com/office/drawing/2014/main" id="{AAE1BD76-3C38-8040-8A39-7E64391F75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2" t="19444" r="16296" b="20000"/>
          <a:stretch/>
        </p:blipFill>
        <p:spPr>
          <a:xfrm>
            <a:off x="2641600" y="139700"/>
            <a:ext cx="7010400" cy="628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6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gillic">
  <a:themeElements>
    <a:clrScheme name="Agillic Summit18">
      <a:dk1>
        <a:srgbClr val="474747"/>
      </a:dk1>
      <a:lt1>
        <a:sysClr val="window" lastClr="FFFFFF"/>
      </a:lt1>
      <a:dk2>
        <a:srgbClr val="474747"/>
      </a:dk2>
      <a:lt2>
        <a:srgbClr val="FFFFFF"/>
      </a:lt2>
      <a:accent1>
        <a:srgbClr val="8DC63F"/>
      </a:accent1>
      <a:accent2>
        <a:srgbClr val="27AAE1"/>
      </a:accent2>
      <a:accent3>
        <a:srgbClr val="EF4136"/>
      </a:accent3>
      <a:accent4>
        <a:srgbClr val="F7941E"/>
      </a:accent4>
      <a:accent5>
        <a:srgbClr val="9E1F63"/>
      </a:accent5>
      <a:accent6>
        <a:srgbClr val="ECDD13"/>
      </a:accent6>
      <a:hlink>
        <a:srgbClr val="474747"/>
      </a:hlink>
      <a:folHlink>
        <a:srgbClr val="474747"/>
      </a:folHlink>
    </a:clrScheme>
    <a:fontScheme name="Agillic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gillic.potx" id="{FBD26FE4-D238-411C-BEAB-E43B4591EE8E}" vid="{7EEB85B5-F978-4B3D-A424-724ACC5F26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Agillic</Template>
  <TotalTime>202</TotalTime>
  <Words>765</Words>
  <Application>Microsoft Macintosh PowerPoint</Application>
  <PresentationFormat>Widescreen</PresentationFormat>
  <Paragraphs>112</Paragraphs>
  <Slides>14</Slides>
  <Notes>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Roboto</vt:lpstr>
      <vt:lpstr>Times</vt:lpstr>
      <vt:lpstr>Agillic</vt:lpstr>
      <vt:lpstr>The Omnichannel Hexagon</vt:lpstr>
      <vt:lpstr>PowerPoint-præsentation</vt:lpstr>
      <vt:lpstr>More than a book…</vt:lpstr>
      <vt:lpstr>How do the best in class work with omnichannel marketing &amp; CX?</vt:lpstr>
      <vt:lpstr>The Omnichannel Hexagon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The omnichannel hexagon</vt:lpstr>
      <vt:lpstr>Thanks for looking!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får du maximal effekt af at personalisere kunderejsen på tværs af kanaler?  (uden at gå over budget)</dc:title>
  <dc:creator>Rasmus Houlind</dc:creator>
  <cp:keywords>Template</cp:keywords>
  <cp:lastModifiedBy>Rasmus Houlind</cp:lastModifiedBy>
  <cp:revision>26</cp:revision>
  <dcterms:created xsi:type="dcterms:W3CDTF">2019-05-27T19:35:33Z</dcterms:created>
  <dcterms:modified xsi:type="dcterms:W3CDTF">2023-04-14T12:06:47Z</dcterms:modified>
</cp:coreProperties>
</file>